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Average"/>
      <p:regular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21" Type="http://schemas.openxmlformats.org/officeDocument/2006/relationships/font" Target="fonts/Oswald-regular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5" Type="http://schemas.openxmlformats.org/officeDocument/2006/relationships/customXml" Target="../customXml/item3.xml"/><Relationship Id="rId20" Type="http://schemas.openxmlformats.org/officeDocument/2006/relationships/font" Target="fonts/Average-regular.fntdata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4" Type="http://schemas.openxmlformats.org/officeDocument/2006/relationships/customXml" Target="../customXml/item2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font" Target="fonts/Oswald-bold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f5185dd08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f5185dd08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1f5185dd08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1f5185dd08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f5185dd08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1f5185dd08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f5185dd08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f5185dd08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f5185dd08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f5185dd08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f5185dd0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f5185dd0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f5185dd08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f5185dd0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f5185dd08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f5185dd08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f5185dd08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f5185dd08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f5185dd0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f5185dd0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1f5185dd08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1f5185dd08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f5185dd08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f5185dd08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f5185dd08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f5185dd08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european-union.europa.eu/index_hr" TargetMode="External"/><Relationship Id="rId4" Type="http://schemas.openxmlformats.org/officeDocument/2006/relationships/hyperlink" Target="https://www.enciklopedija.hr/natuknica.aspx?id=18657#poglavlje24277" TargetMode="External"/><Relationship Id="rId5" Type="http://schemas.openxmlformats.org/officeDocument/2006/relationships/hyperlink" Target="https://hr.wikipedia.org/wiki/Europska_unija" TargetMode="External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4200"/>
              <a:t>INSTITUCIJE EU-a</a:t>
            </a:r>
            <a:endParaRPr sz="42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Iva Matić, 4.OG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9425" y="-180825"/>
            <a:ext cx="5505152" cy="5505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solidFill>
                  <a:srgbClr val="F5D222"/>
                </a:solidFill>
              </a:rPr>
              <a:t>POMOĆNE INSTITUCIJE</a:t>
            </a:r>
            <a:endParaRPr>
              <a:solidFill>
                <a:srgbClr val="F5D222"/>
              </a:solidFill>
            </a:endParaRPr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4721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5D222"/>
              </a:buClr>
              <a:buSzPct val="100000"/>
              <a:buChar char="●"/>
            </a:pPr>
            <a:r>
              <a:rPr lang="hr" sz="1750">
                <a:solidFill>
                  <a:srgbClr val="F5D222"/>
                </a:solidFill>
              </a:rPr>
              <a:t>SUD EUROPSKE UNIJE</a:t>
            </a:r>
            <a:endParaRPr sz="1750">
              <a:solidFill>
                <a:srgbClr val="F5D222"/>
              </a:solidFill>
            </a:endParaRPr>
          </a:p>
          <a:p>
            <a:pPr indent="-314721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hr" sz="1750"/>
              <a:t>2 suda</a:t>
            </a:r>
            <a:endParaRPr sz="1750"/>
          </a:p>
          <a:p>
            <a:pPr indent="-314721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hr" sz="1750"/>
              <a:t>SUD- rješava zahtjeve nacionalnih država</a:t>
            </a:r>
            <a:endParaRPr sz="1750"/>
          </a:p>
          <a:p>
            <a:pPr indent="-314721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hr" sz="1750"/>
              <a:t>OPĆI SUD- postupci za poništenje</a:t>
            </a:r>
            <a:endParaRPr sz="1750"/>
          </a:p>
          <a:p>
            <a:pPr indent="-314721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hr" sz="1750"/>
              <a:t>Uloga- osigurava jednako tumačenje prava EU-a u svim državama EU-a te da se ono i poštuje</a:t>
            </a:r>
            <a:endParaRPr sz="1750"/>
          </a:p>
          <a:p>
            <a:pPr indent="-314721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hr" sz="1750"/>
              <a:t>Članovi</a:t>
            </a:r>
            <a:endParaRPr sz="1750"/>
          </a:p>
          <a:p>
            <a:pPr indent="-314721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hr" sz="1750"/>
              <a:t>SUD- po 1 sudac iz svake države</a:t>
            </a:r>
            <a:endParaRPr sz="1750"/>
          </a:p>
          <a:p>
            <a:pPr indent="-314721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hr" sz="1750"/>
              <a:t>OPĆI SUD- po 2 suda iz svake države</a:t>
            </a:r>
            <a:endParaRPr sz="17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9144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Lokacija- Luxembourg</a:t>
            </a:r>
            <a:endParaRPr sz="1500"/>
          </a:p>
          <a:p>
            <a:pPr indent="-32385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Najčešći postupci</a:t>
            </a:r>
            <a:endParaRPr sz="1500"/>
          </a:p>
          <a:p>
            <a:pPr indent="-323850" lvl="1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Tumačenja, provedba prava, poništenje pravnih akata, osiguravanje djelovanja i kažnjavanja institucija EU-a</a:t>
            </a:r>
            <a:endParaRPr sz="1500"/>
          </a:p>
          <a:p>
            <a:pPr indent="-32385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Suci i nezavisni odvjetnici- na šestogodišnji mandat</a:t>
            </a:r>
            <a:endParaRPr sz="1500"/>
          </a:p>
          <a:p>
            <a:pPr indent="-323850" lvl="1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Biraju predsjednika na trogodišnji mandat</a:t>
            </a:r>
            <a:endParaRPr sz="1500"/>
          </a:p>
          <a:p>
            <a:pPr indent="-32385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Postupci suđenja- pisani i javni</a:t>
            </a:r>
            <a:endParaRPr sz="1500"/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5D222"/>
              </a:buClr>
              <a:buSzPts val="1500"/>
              <a:buChar char="●"/>
            </a:pPr>
            <a:r>
              <a:rPr lang="hr" sz="1500">
                <a:solidFill>
                  <a:srgbClr val="F5D222"/>
                </a:solidFill>
              </a:rPr>
              <a:t>EUROPSKA SREDIŠNJA BANKA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Uloga- upravljanje eurom, stabilnost cijena, provođenje gospodarske i monetarne politike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Predsjednica- Christine Lagarde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Članovi- predsjednik i potpredsjednik ESB, nacionalni guverneri država članica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Lokacija- Frankfurt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Tijela za donošenje odluka</a:t>
            </a:r>
            <a:endParaRPr sz="1500"/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hr" sz="1500"/>
              <a:t>Upravno vijeće- donošenje odluka</a:t>
            </a:r>
            <a:endParaRPr sz="1500"/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hr" sz="1500"/>
              <a:t>Izvršni odbor- svakodnevni rad</a:t>
            </a:r>
            <a:endParaRPr sz="1500"/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hr" sz="1500"/>
              <a:t>Opće vijeće- savjetodavna i opća uloga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7100" y="4114525"/>
            <a:ext cx="3257101" cy="908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5D222"/>
              </a:buClr>
              <a:buSzPts val="1500"/>
              <a:buChar char="●"/>
            </a:pPr>
            <a:r>
              <a:rPr lang="hr" sz="1500">
                <a:solidFill>
                  <a:srgbClr val="F5D222"/>
                </a:solidFill>
              </a:rPr>
              <a:t>EUROPSKI REVIZORSKI SUD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Nezavisan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Mandati na 6 godina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Uloga- bolje upravljanje financijama, provjera ispravnog korištenja financijskih sredstava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Predsjednik- Klaus-Heine Lehne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Članovi- po jedan iz svake države članice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Lokacija- Luksemburg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Vrste revizija</a:t>
            </a:r>
            <a:endParaRPr sz="1500"/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hr" sz="1500"/>
              <a:t>Financijske revizije, revizije usklađenosti i učinkovitosti poslovanja</a:t>
            </a:r>
            <a:endParaRPr sz="15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LINKOVI</a:t>
            </a:r>
            <a:endParaRPr/>
          </a:p>
        </p:txBody>
      </p:sp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r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r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https://european-union.europa.eu/index_hr</a:t>
            </a:r>
            <a:endParaRPr sz="11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r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https://www.enciklopedija.hr/natuknica.aspx?id=18657#poglavlje24277</a:t>
            </a:r>
            <a:endParaRPr sz="11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r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https://hr.wikipedia.org/wiki/Europska_unija</a:t>
            </a:r>
            <a:endParaRPr sz="11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7" name="Google Shape;157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solidFill>
                  <a:srgbClr val="F3D22B"/>
                </a:solidFill>
              </a:rPr>
              <a:t>OPĆENITO O EU-u</a:t>
            </a:r>
            <a:endParaRPr>
              <a:solidFill>
                <a:srgbClr val="F5D222"/>
              </a:solidFill>
            </a:endParaRPr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Međuvladina i nadnacionalna organizacija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27 članica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7 europskih institucija, 7 tijela te više od 30 decentriranih agencija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Ciljevi- gospodarska i politička integracija Europe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Dobitnica Nobelove nagrade za mir 2012.g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Hrvatska postaje članicom 2013.g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8675" y="221025"/>
            <a:ext cx="2433625" cy="324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solidFill>
                  <a:srgbClr val="F5D222"/>
                </a:solidFill>
              </a:rPr>
              <a:t>POVIJEST EU-a</a:t>
            </a:r>
            <a:endParaRPr>
              <a:solidFill>
                <a:srgbClr val="F5D222"/>
              </a:solidFill>
            </a:endParaRPr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152475"/>
            <a:ext cx="8520600" cy="365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Prvenstveno kao poslijeratna suradnja u Europi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5D222"/>
              </a:buClr>
              <a:buSzPts val="1500"/>
              <a:buChar char="○"/>
            </a:pPr>
            <a:r>
              <a:rPr lang="hr" sz="1500">
                <a:solidFill>
                  <a:srgbClr val="F5D222"/>
                </a:solidFill>
              </a:rPr>
              <a:t>Europska zajednica za ugljen i čelik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Francuska, Italija, Benelux, Savezna Država Njemačka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1965- </a:t>
            </a:r>
            <a:r>
              <a:rPr lang="hr" sz="1500">
                <a:solidFill>
                  <a:srgbClr val="F5D222"/>
                </a:solidFill>
              </a:rPr>
              <a:t>Europska zajednica-</a:t>
            </a:r>
            <a:r>
              <a:rPr lang="hr" sz="1500"/>
              <a:t> sjedinjenje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Integracija izvršnih tijela i stručne službe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1992.- Europska zajednica konstruirana u </a:t>
            </a:r>
            <a:r>
              <a:rPr lang="hr" sz="1500">
                <a:solidFill>
                  <a:srgbClr val="F5D222"/>
                </a:solidFill>
              </a:rPr>
              <a:t>Europsku uniju</a:t>
            </a:r>
            <a:endParaRPr sz="1500">
              <a:solidFill>
                <a:srgbClr val="F5D222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1993.- </a:t>
            </a:r>
            <a:r>
              <a:rPr lang="hr" sz="1500">
                <a:solidFill>
                  <a:srgbClr val="F5D222"/>
                </a:solidFill>
              </a:rPr>
              <a:t>kriteriji iz Kopenhagena</a:t>
            </a:r>
            <a:r>
              <a:rPr lang="hr" sz="1500"/>
              <a:t>- preduvjeti za ulazak u EU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Tržišna ekonomija, demokracija, pravna država s ljudskim pravima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2020.-</a:t>
            </a:r>
            <a:r>
              <a:rPr lang="hr" sz="1500">
                <a:solidFill>
                  <a:srgbClr val="F5D222"/>
                </a:solidFill>
              </a:rPr>
              <a:t>Brexit</a:t>
            </a:r>
            <a:r>
              <a:rPr lang="hr" sz="1500"/>
              <a:t>- izlazak Velike Britanije iz EU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solidFill>
                  <a:srgbClr val="F5D222"/>
                </a:solidFill>
              </a:rPr>
              <a:t>INSTITUCIJE EU-a</a:t>
            </a:r>
            <a:endParaRPr>
              <a:solidFill>
                <a:srgbClr val="F5D222"/>
              </a:solidFill>
            </a:endParaRPr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Sadržava 7 institucija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Ustroj jedinstven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Sastav se neprestano razvija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Ovlasti, nadležnosti i postupci utvrđeni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1957.-</a:t>
            </a:r>
            <a:r>
              <a:rPr lang="hr" sz="1500">
                <a:solidFill>
                  <a:srgbClr val="F5D222"/>
                </a:solidFill>
              </a:rPr>
              <a:t>Ugovor o funkcioniranju Europske unije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1992. </a:t>
            </a:r>
            <a:r>
              <a:rPr lang="hr" sz="1500">
                <a:solidFill>
                  <a:srgbClr val="F5D222"/>
                </a:solidFill>
              </a:rPr>
              <a:t>Ugovor o Europskoj uniji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2007.- </a:t>
            </a:r>
            <a:r>
              <a:rPr lang="hr" sz="1500">
                <a:solidFill>
                  <a:srgbClr val="F5D222"/>
                </a:solidFill>
              </a:rPr>
              <a:t>Ugovor iz Lisabona</a:t>
            </a:r>
            <a:endParaRPr sz="1500">
              <a:solidFill>
                <a:srgbClr val="F5D2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hr" sz="1500"/>
              <a:t>4 glavne- donošenje odluka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5D222"/>
              </a:buClr>
              <a:buSzPts val="1500"/>
              <a:buChar char="○"/>
            </a:pPr>
            <a:r>
              <a:rPr lang="hr" sz="1500">
                <a:solidFill>
                  <a:srgbClr val="F5D222"/>
                </a:solidFill>
              </a:rPr>
              <a:t>EUROPSKI PARLAMENT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5D222"/>
              </a:buClr>
              <a:buSzPts val="1500"/>
              <a:buChar char="○"/>
            </a:pPr>
            <a:r>
              <a:rPr lang="hr" sz="1500">
                <a:solidFill>
                  <a:srgbClr val="F5D222"/>
                </a:solidFill>
              </a:rPr>
              <a:t>EUROPSKO VIJEĆE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5D222"/>
              </a:buClr>
              <a:buSzPts val="1500"/>
              <a:buChar char="○"/>
            </a:pPr>
            <a:r>
              <a:rPr lang="hr" sz="1500">
                <a:solidFill>
                  <a:srgbClr val="F5D222"/>
                </a:solidFill>
              </a:rPr>
              <a:t>VIJEĆE EUROPSKE UNIJE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5D222"/>
              </a:buClr>
              <a:buSzPts val="1500"/>
              <a:buChar char="○"/>
            </a:pPr>
            <a:r>
              <a:rPr lang="hr" sz="1500">
                <a:solidFill>
                  <a:srgbClr val="F5D222"/>
                </a:solidFill>
              </a:rPr>
              <a:t>EUROPSKA KOMISIJA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Nadopunjuju ih</a:t>
            </a:r>
            <a:endParaRPr sz="1500"/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5D222"/>
              </a:buClr>
              <a:buSzPts val="1500"/>
              <a:buChar char="■"/>
            </a:pPr>
            <a:r>
              <a:rPr lang="hr" sz="1500">
                <a:solidFill>
                  <a:srgbClr val="F5D222"/>
                </a:solidFill>
              </a:rPr>
              <a:t>SUD EUROPSKE UNIJE</a:t>
            </a:r>
            <a:endParaRPr sz="1500">
              <a:solidFill>
                <a:srgbClr val="F5D222"/>
              </a:solidFill>
            </a:endParaRPr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5D222"/>
              </a:buClr>
              <a:buSzPts val="1500"/>
              <a:buChar char="■"/>
            </a:pPr>
            <a:r>
              <a:rPr lang="hr" sz="1500">
                <a:solidFill>
                  <a:srgbClr val="F5D222"/>
                </a:solidFill>
              </a:rPr>
              <a:t>EUROPSKA SREDIŠNJA BANKA</a:t>
            </a:r>
            <a:endParaRPr sz="1500">
              <a:solidFill>
                <a:srgbClr val="F5D222"/>
              </a:solidFill>
            </a:endParaRPr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5D222"/>
              </a:buClr>
              <a:buSzPts val="1500"/>
              <a:buChar char="■"/>
            </a:pPr>
            <a:r>
              <a:rPr lang="hr" sz="1500">
                <a:solidFill>
                  <a:srgbClr val="F5D222"/>
                </a:solidFill>
              </a:rPr>
              <a:t>EUROPSKI REVIZORSKI SUD</a:t>
            </a:r>
            <a:endParaRPr sz="1500">
              <a:solidFill>
                <a:srgbClr val="F5D222"/>
              </a:solidFill>
            </a:endParaRPr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solidFill>
                  <a:srgbClr val="F5D222"/>
                </a:solidFill>
              </a:rPr>
              <a:t>GLAVNE INSTITUCIJE</a:t>
            </a:r>
            <a:endParaRPr>
              <a:solidFill>
                <a:srgbClr val="F5D222"/>
              </a:solidFill>
            </a:endParaRPr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5D222"/>
              </a:buClr>
              <a:buSzPts val="1500"/>
              <a:buChar char="●"/>
            </a:pPr>
            <a:r>
              <a:rPr lang="hr" sz="1500">
                <a:solidFill>
                  <a:srgbClr val="F5D222"/>
                </a:solidFill>
              </a:rPr>
              <a:t>EUROPSKI PARLAMENT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Glas naroda- interesi građana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Dijeli zakonodavnu vlast s Vijećem EU-a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Uloga- zakonodavna, proračunska i nadzorna ovlast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Predsjednica- Roberta Metsola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705 zastupnika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Lokacija- Strasbourg, Bruxelles, Luxembourg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Izbori- svakih 5 godina- glasači u državama članicama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5676" y="428150"/>
            <a:ext cx="3112627" cy="214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5D222"/>
              </a:buClr>
              <a:buSzPts val="1500"/>
              <a:buChar char="●"/>
            </a:pPr>
            <a:r>
              <a:rPr lang="hr" sz="1500">
                <a:solidFill>
                  <a:srgbClr val="F5D222"/>
                </a:solidFill>
              </a:rPr>
              <a:t>EUROPSKO VIJEĆE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Najviša razina političke suradnje država članica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Uloga- opće političko usmjerenje i  prioriteti EU-a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Predsjednik- Charles Michel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Članovi- čelnici država, predsjednici Europskog vijeća i komisije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Lokacija- Bruxelles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Obično se sastaje svake 4 godine ili kada predsjednik zatraži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Donošenje odluka- KONSENZUSOM- jednoglasno/kvalificirana većinom</a:t>
            </a:r>
            <a:endParaRPr sz="15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9225" y="204675"/>
            <a:ext cx="2362751" cy="2025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5D222"/>
              </a:buClr>
              <a:buSzPts val="1500"/>
              <a:buChar char="●"/>
            </a:pPr>
            <a:r>
              <a:rPr lang="hr" sz="1500">
                <a:solidFill>
                  <a:srgbClr val="F5D222"/>
                </a:solidFill>
              </a:rPr>
              <a:t>VIJEĆE EUROPSKE UNIJE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Glas vlada država članica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Uloga- zakonodavstvo, koordinacija politike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Predsjednik- sve državne članice- šestomjesečne dužnosti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Članovi- nacionalne vlade država članica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Lokacija- Bruxelles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Donošenje odluka- kvalificirana većina</a:t>
            </a:r>
            <a:endParaRPr sz="15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63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5D222"/>
              </a:buClr>
              <a:buSzPts val="1500"/>
              <a:buChar char="●"/>
            </a:pPr>
            <a:r>
              <a:rPr lang="hr" sz="1500">
                <a:solidFill>
                  <a:srgbClr val="F5D222"/>
                </a:solidFill>
              </a:rPr>
              <a:t>EUROPSKA KOMISIJA</a:t>
            </a:r>
            <a:endParaRPr sz="1500">
              <a:solidFill>
                <a:srgbClr val="F5D22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Promicatelj zajedničkog interesa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Neovisno izvršno tijelo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 Predstavlja EU na međunarodnoj razini (trgovinska politika  i humanitarna pomoć)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Uloga- provođenje zakonodavstva i politika te izvršenje proračuna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Predsjednica- Ursula von der Leyen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Članovi- tim povjerenika iz svake država članica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hr" sz="1500"/>
              <a:t>Lokacija- Bruxelles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4776" y="3715876"/>
            <a:ext cx="1307075" cy="130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28925" y="183825"/>
            <a:ext cx="2456576" cy="1702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449C7D4548E74EB4D06312CC422588" ma:contentTypeVersion="14" ma:contentTypeDescription="Stvaranje novog dokumenta." ma:contentTypeScope="" ma:versionID="0e7609cb1b8387a562f3cf3cde3518c8">
  <xsd:schema xmlns:xsd="http://www.w3.org/2001/XMLSchema" xmlns:xs="http://www.w3.org/2001/XMLSchema" xmlns:p="http://schemas.microsoft.com/office/2006/metadata/properties" xmlns:ns2="903dd0af-58d5-438b-9dc9-c77095b3ca47" xmlns:ns3="8864c600-b6b4-4f31-863e-fa4b6c3f8109" targetNamespace="http://schemas.microsoft.com/office/2006/metadata/properties" ma:root="true" ma:fieldsID="ab421c3d92294d4e7a5aea26b9be7631" ns2:_="" ns3:_="">
    <xsd:import namespace="903dd0af-58d5-438b-9dc9-c77095b3ca47"/>
    <xsd:import namespace="8864c600-b6b4-4f31-863e-fa4b6c3f81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dd0af-58d5-438b-9dc9-c77095b3c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4c600-b6b4-4f31-863e-fa4b6c3f810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77cf9cc-2cfe-4968-a766-2bb954b62952}" ma:internalName="TaxCatchAll" ma:showField="CatchAllData" ma:web="8864c600-b6b4-4f31-863e-fa4b6c3f81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03dd0af-58d5-438b-9dc9-c77095b3ca47">
      <Terms xmlns="http://schemas.microsoft.com/office/infopath/2007/PartnerControls"/>
    </lcf76f155ced4ddcb4097134ff3c332f>
    <TaxCatchAll xmlns="8864c600-b6b4-4f31-863e-fa4b6c3f8109" xsi:nil="true"/>
  </documentManagement>
</p:properties>
</file>

<file path=customXml/itemProps1.xml><?xml version="1.0" encoding="utf-8"?>
<ds:datastoreItem xmlns:ds="http://schemas.openxmlformats.org/officeDocument/2006/customXml" ds:itemID="{9D082338-9392-48F0-9B23-097AA3D9E5CC}"/>
</file>

<file path=customXml/itemProps2.xml><?xml version="1.0" encoding="utf-8"?>
<ds:datastoreItem xmlns:ds="http://schemas.openxmlformats.org/officeDocument/2006/customXml" ds:itemID="{5DB5A225-4776-4D56-8414-9AA66E1B38B7}"/>
</file>

<file path=customXml/itemProps3.xml><?xml version="1.0" encoding="utf-8"?>
<ds:datastoreItem xmlns:ds="http://schemas.openxmlformats.org/officeDocument/2006/customXml" ds:itemID="{6884A7D5-4641-49E7-AA90-ED364186185A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0x0101007E449C7D4548E74EB4D06312CC422588</vt:lpwstr>
  </property>
</Properties>
</file>