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CF24ECD-7A89-43D0-B98E-D0D704FF1380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8503-D8D0-41A2-9F6A-9DD61C649B77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5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4ECD-7A89-43D0-B98E-D0D704FF1380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8503-D8D0-41A2-9F6A-9DD61C649B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658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4ECD-7A89-43D0-B98E-D0D704FF1380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8503-D8D0-41A2-9F6A-9DD61C649B77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62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4ECD-7A89-43D0-B98E-D0D704FF1380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8503-D8D0-41A2-9F6A-9DD61C649B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902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4ECD-7A89-43D0-B98E-D0D704FF1380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8503-D8D0-41A2-9F6A-9DD61C649B77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71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4ECD-7A89-43D0-B98E-D0D704FF1380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8503-D8D0-41A2-9F6A-9DD61C649B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419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4ECD-7A89-43D0-B98E-D0D704FF1380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8503-D8D0-41A2-9F6A-9DD61C649B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580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4ECD-7A89-43D0-B98E-D0D704FF1380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8503-D8D0-41A2-9F6A-9DD61C649B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571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4ECD-7A89-43D0-B98E-D0D704FF1380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8503-D8D0-41A2-9F6A-9DD61C649B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458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4ECD-7A89-43D0-B98E-D0D704FF1380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8503-D8D0-41A2-9F6A-9DD61C649B7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366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4ECD-7A89-43D0-B98E-D0D704FF1380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8503-D8D0-41A2-9F6A-9DD61C649B77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33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CF24ECD-7A89-43D0-B98E-D0D704FF1380}" type="datetimeFigureOut">
              <a:rPr lang="hr-HR" smtClean="0"/>
              <a:t>7.4.2022.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0528503-D8D0-41A2-9F6A-9DD61C649B77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04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INSTITUCIJE EUROPSKE UNIJE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BRUNO DORKIĆ 4.OG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97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Europska komisija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političko te glavno izvršno tijelo Europske </a:t>
            </a:r>
            <a:r>
              <a:rPr lang="hr-HR" dirty="0" smtClean="0"/>
              <a:t>unije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nadležna za </a:t>
            </a:r>
            <a:r>
              <a:rPr lang="hr-HR" dirty="0"/>
              <a:t>promicanje općih interesa Europske </a:t>
            </a:r>
            <a:r>
              <a:rPr lang="hr-HR" dirty="0" smtClean="0"/>
              <a:t>unije, </a:t>
            </a:r>
            <a:r>
              <a:rPr lang="hr-HR" dirty="0"/>
              <a:t>predlaganje zakonodavnih </a:t>
            </a:r>
            <a:r>
              <a:rPr lang="hr-HR" dirty="0" smtClean="0"/>
              <a:t>akata, </a:t>
            </a:r>
            <a:r>
              <a:rPr lang="hr-HR" dirty="0"/>
              <a:t>poštivanje ugovora Europske unije i izvršavanje proračuna </a:t>
            </a:r>
            <a:r>
              <a:rPr lang="hr-HR" dirty="0" smtClean="0"/>
              <a:t>EU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/>
              <a:t>t</a:t>
            </a:r>
            <a:r>
              <a:rPr lang="hr-HR" dirty="0" smtClean="0"/>
              <a:t>emeljna </a:t>
            </a:r>
            <a:r>
              <a:rPr lang="hr-HR" dirty="0"/>
              <a:t>zadaća Europske komisije je pripremanje i predlaganje </a:t>
            </a:r>
            <a:r>
              <a:rPr lang="hr-HR" dirty="0" smtClean="0"/>
              <a:t>propisa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</a:t>
            </a:r>
            <a:r>
              <a:rPr lang="hr-HR" dirty="0"/>
              <a:t>b</a:t>
            </a:r>
            <a:r>
              <a:rPr lang="hr-HR" dirty="0" smtClean="0"/>
              <a:t>udući </a:t>
            </a:r>
            <a:r>
              <a:rPr lang="hr-HR" dirty="0"/>
              <a:t>da je Komisija zamišljena kao tijelo koje predstavlja interese građana Europske </a:t>
            </a:r>
            <a:r>
              <a:rPr lang="hr-HR" dirty="0" smtClean="0"/>
              <a:t>unije nezavisno je </a:t>
            </a:r>
            <a:r>
              <a:rPr lang="hr-HR" dirty="0"/>
              <a:t>od država članica</a:t>
            </a:r>
            <a:endParaRPr lang="hr-H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naziva </a:t>
            </a:r>
            <a:r>
              <a:rPr lang="hr-HR" dirty="0"/>
              <a:t>se često i Vladom </a:t>
            </a:r>
            <a:r>
              <a:rPr lang="hr-HR" dirty="0" smtClean="0"/>
              <a:t>EU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Zajedno </a:t>
            </a:r>
            <a:r>
              <a:rPr lang="hr-HR" dirty="0"/>
              <a:t>s Europskim parlamentom i Vijećem Europske </a:t>
            </a:r>
            <a:r>
              <a:rPr lang="hr-HR" dirty="0" smtClean="0"/>
              <a:t>unije </a:t>
            </a:r>
            <a:r>
              <a:rPr lang="hr-HR" dirty="0"/>
              <a:t>čini tri glavne institucije koje vode Europsku </a:t>
            </a:r>
            <a:r>
              <a:rPr lang="hr-HR" dirty="0" smtClean="0"/>
              <a:t>uniju</a:t>
            </a:r>
          </a:p>
          <a:p>
            <a:pPr>
              <a:buFont typeface="Courier New" panose="02070309020205020404" pitchFamily="49" charset="0"/>
              <a:buChar char="o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346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188" y="839096"/>
            <a:ext cx="9776011" cy="54702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logo i </a:t>
            </a:r>
            <a:r>
              <a:rPr lang="hr-HR" dirty="0"/>
              <a:t>sjedište</a:t>
            </a:r>
            <a:r>
              <a:rPr lang="hr-HR" dirty="0" smtClean="0"/>
              <a:t> Europske komisije </a:t>
            </a:r>
            <a:r>
              <a:rPr lang="hr-HR" dirty="0"/>
              <a:t>(Bruxelles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88" y="1807284"/>
            <a:ext cx="5228217" cy="3625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833" y="2152593"/>
            <a:ext cx="5226031" cy="292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0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Sud Europske </a:t>
            </a:r>
            <a:r>
              <a:rPr lang="hr-HR" u="sng" dirty="0" smtClean="0"/>
              <a:t>unije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</a:t>
            </a:r>
            <a:r>
              <a:rPr lang="hr-HR" u="sng" dirty="0" smtClean="0"/>
              <a:t>sadrži</a:t>
            </a:r>
            <a:r>
              <a:rPr lang="hr-HR" dirty="0" smtClean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27 </a:t>
            </a:r>
            <a:r>
              <a:rPr lang="hr-HR" dirty="0"/>
              <a:t>sudaca iz svake države </a:t>
            </a:r>
            <a:r>
              <a:rPr lang="hr-HR" dirty="0" smtClean="0"/>
              <a:t>članice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dirty="0" smtClean="0"/>
              <a:t>11 </a:t>
            </a:r>
            <a:r>
              <a:rPr lang="hr-HR" dirty="0"/>
              <a:t>nezavisnih </a:t>
            </a:r>
            <a:r>
              <a:rPr lang="hr-HR" dirty="0" smtClean="0"/>
              <a:t>odvjetnika: </a:t>
            </a:r>
            <a:r>
              <a:rPr lang="hr-HR" dirty="0"/>
              <a:t>6 stalnih (VB, Njemačka, Francuska, Italija, Španjolska, te </a:t>
            </a:r>
            <a:r>
              <a:rPr lang="hr-HR" dirty="0" smtClean="0"/>
              <a:t>od 2013</a:t>
            </a:r>
            <a:r>
              <a:rPr lang="hr-HR" dirty="0"/>
              <a:t>. i Poljska</a:t>
            </a:r>
            <a:r>
              <a:rPr lang="hr-HR" dirty="0" smtClean="0"/>
              <a:t>) - ostali rotacijski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</a:t>
            </a:r>
            <a:r>
              <a:rPr lang="hr-HR" dirty="0"/>
              <a:t>Mandat </a:t>
            </a:r>
            <a:r>
              <a:rPr lang="hr-HR" dirty="0" smtClean="0"/>
              <a:t>traje 6 </a:t>
            </a:r>
            <a:r>
              <a:rPr lang="hr-HR" dirty="0"/>
              <a:t>godina (i sudaca i nezavisnih odvjetnika</a:t>
            </a:r>
            <a:r>
              <a:rPr lang="hr-HR" dirty="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sud osigurava jednako tumačenje prava svim članicama EU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SJEDIŠTE</a:t>
            </a:r>
            <a:r>
              <a:rPr lang="hr-HR" dirty="0"/>
              <a:t>: </a:t>
            </a:r>
            <a:r>
              <a:rPr lang="hr-HR" dirty="0" smtClean="0"/>
              <a:t>Luxembourg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3368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674" y="828339"/>
            <a:ext cx="9797526" cy="54810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logo suda </a:t>
            </a:r>
            <a:r>
              <a:rPr lang="hr-HR" dirty="0"/>
              <a:t>Europske unije</a:t>
            </a:r>
          </a:p>
          <a:p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809" y="1366221"/>
            <a:ext cx="4405256" cy="440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627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Europska središnja </a:t>
            </a:r>
            <a:r>
              <a:rPr lang="hr-HR" u="sng" dirty="0" smtClean="0"/>
              <a:t>banka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središnja </a:t>
            </a:r>
            <a:r>
              <a:rPr lang="hr-HR" dirty="0"/>
              <a:t>je banka </a:t>
            </a:r>
            <a:r>
              <a:rPr lang="hr-HR" dirty="0" err="1"/>
              <a:t>eurozone</a:t>
            </a:r>
            <a:r>
              <a:rPr lang="hr-HR" dirty="0"/>
              <a:t>, monetarne unije </a:t>
            </a:r>
            <a:r>
              <a:rPr lang="hr-HR" dirty="0" smtClean="0"/>
              <a:t>-19 </a:t>
            </a:r>
            <a:r>
              <a:rPr lang="hr-HR" dirty="0"/>
              <a:t>država članica Europske unije koje su usvojile euro kao vlastitu </a:t>
            </a:r>
            <a:r>
              <a:rPr lang="hr-HR" dirty="0" smtClean="0"/>
              <a:t>valutu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o</a:t>
            </a:r>
            <a:r>
              <a:rPr lang="hr-HR" dirty="0" smtClean="0"/>
              <a:t>snovana </a:t>
            </a:r>
            <a:r>
              <a:rPr lang="hr-HR" dirty="0"/>
              <a:t>je u sklopu U</a:t>
            </a:r>
            <a:r>
              <a:rPr lang="hr-HR" dirty="0" smtClean="0"/>
              <a:t>govora </a:t>
            </a:r>
            <a:r>
              <a:rPr lang="hr-HR" dirty="0"/>
              <a:t>iz Amsterdama i jedna je od četiri najvažnije središnje banke na </a:t>
            </a:r>
            <a:r>
              <a:rPr lang="hr-HR" dirty="0" smtClean="0"/>
              <a:t>svijetu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SJEDIŠTE</a:t>
            </a:r>
            <a:r>
              <a:rPr lang="hr-HR" dirty="0"/>
              <a:t>: </a:t>
            </a:r>
            <a:r>
              <a:rPr lang="hr-HR" dirty="0" err="1"/>
              <a:t>Ostend</a:t>
            </a:r>
            <a:r>
              <a:rPr lang="hr-HR" dirty="0"/>
              <a:t>, Frankfurt, </a:t>
            </a:r>
            <a:r>
              <a:rPr lang="hr-HR" dirty="0" smtClean="0"/>
              <a:t>Njemačka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GLAVNI EKONOMIST</a:t>
            </a:r>
            <a:r>
              <a:rPr lang="hr-HR" dirty="0"/>
              <a:t>: </a:t>
            </a:r>
            <a:r>
              <a:rPr lang="hr-HR" dirty="0" smtClean="0"/>
              <a:t>Philip </a:t>
            </a:r>
            <a:r>
              <a:rPr lang="hr-HR" dirty="0"/>
              <a:t>R. </a:t>
            </a:r>
            <a:r>
              <a:rPr lang="hr-HR" dirty="0" smtClean="0"/>
              <a:t>Lane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VALUTA: Euro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Primarni cilj ESB-a je održati stabilnost cijena u </a:t>
            </a:r>
            <a:r>
              <a:rPr lang="hr-HR" dirty="0" err="1"/>
              <a:t>eurozoni</a:t>
            </a:r>
            <a:r>
              <a:rPr lang="hr-HR" dirty="0"/>
              <a:t> i propisan je člankom 2. Statuta ESB-a</a:t>
            </a:r>
          </a:p>
        </p:txBody>
      </p:sp>
    </p:spTree>
    <p:extLst>
      <p:ext uri="{BB962C8B-B14F-4D97-AF65-F5344CB8AC3E}">
        <p14:creationId xmlns:p14="http://schemas.microsoft.com/office/powerpoint/2010/main" val="287601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432" y="871369"/>
            <a:ext cx="9786768" cy="54379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</a:t>
            </a:r>
            <a:r>
              <a:rPr lang="hr-HR" dirty="0"/>
              <a:t>Logo i sjedište Europske središnje </a:t>
            </a:r>
            <a:r>
              <a:rPr lang="hr-HR" dirty="0" smtClean="0"/>
              <a:t>banke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32" y="2108499"/>
            <a:ext cx="4735770" cy="39484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903" y="2108499"/>
            <a:ext cx="5623381" cy="394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105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Revizorski </a:t>
            </a:r>
            <a:r>
              <a:rPr lang="hr-HR" u="sng" dirty="0" smtClean="0"/>
              <a:t>sud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posebna </a:t>
            </a:r>
            <a:r>
              <a:rPr lang="hr-HR" dirty="0"/>
              <a:t>kontrolna institucija Europske </a:t>
            </a:r>
            <a:r>
              <a:rPr lang="hr-HR" dirty="0" smtClean="0"/>
              <a:t>unije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ispituje </a:t>
            </a:r>
            <a:r>
              <a:rPr lang="hr-HR" dirty="0"/>
              <a:t>sve prihode i rashode svih tijela koje je osnovala Zajednica, ako to nije isključeno nekim ustavotvornim </a:t>
            </a:r>
            <a:r>
              <a:rPr lang="hr-HR" dirty="0" smtClean="0"/>
              <a:t>dokumentom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Revizorski </a:t>
            </a:r>
            <a:r>
              <a:rPr lang="hr-HR" dirty="0"/>
              <a:t>sud kontrolira ispravnost i zakonitost, te regularnost svih </a:t>
            </a:r>
            <a:r>
              <a:rPr lang="hr-HR" dirty="0" smtClean="0"/>
              <a:t>transakcija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SJEDIŠTE</a:t>
            </a:r>
            <a:r>
              <a:rPr lang="hr-HR" dirty="0" smtClean="0"/>
              <a:t>: Luksemburg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Revizorski sud ima 25 članova koje imenuje Vijeće EU, uz prethodno mišljenje Europskog </a:t>
            </a:r>
            <a:r>
              <a:rPr lang="hr-HR" dirty="0" smtClean="0"/>
              <a:t>parlamenta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Mandat </a:t>
            </a:r>
            <a:r>
              <a:rPr lang="hr-HR" dirty="0"/>
              <a:t>članovim traje 6 godina i djeluju potpuno </a:t>
            </a:r>
            <a:r>
              <a:rPr lang="hr-HR" dirty="0" smtClean="0"/>
              <a:t>neovisno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</a:t>
            </a:r>
            <a:r>
              <a:rPr lang="hr-HR" dirty="0"/>
              <a:t>Članovi između sebe biraju predsjednika na vrijeme od </a:t>
            </a:r>
            <a:r>
              <a:rPr lang="hr-HR" dirty="0" smtClean="0"/>
              <a:t>tri godine (ista osoba može biti ponovno izabrana)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4104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432" y="871369"/>
            <a:ext cx="9786768" cy="54379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logo Revizorskog suda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236" y="1217784"/>
            <a:ext cx="4745159" cy="474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03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https://www.enciklopedija.hr/natuknica.aspx?id=18657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https</a:t>
            </a:r>
            <a:r>
              <a:rPr lang="hr-HR" dirty="0"/>
              <a:t>://hr.wikipedia.org/wiki/Institucije_Europske_unije</a:t>
            </a:r>
          </a:p>
        </p:txBody>
      </p:sp>
    </p:spTree>
    <p:extLst>
      <p:ext uri="{BB962C8B-B14F-4D97-AF65-F5344CB8AC3E}">
        <p14:creationId xmlns:p14="http://schemas.microsoft.com/office/powerpoint/2010/main" val="3742265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 O EUROPSKOJ UNIJI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EUROPSKA UNIJA – međuvladina i nadnacionalna organizacija 27 europskih država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/>
              <a:t>nastala kao rezultat procesa suradnje i </a:t>
            </a:r>
            <a:r>
              <a:rPr lang="hr-HR" dirty="0" smtClean="0"/>
              <a:t>integracije – započeo 1951</a:t>
            </a:r>
            <a:r>
              <a:rPr lang="hr-HR" dirty="0"/>
              <a:t>. godine između </a:t>
            </a:r>
            <a:r>
              <a:rPr lang="hr-HR" u="sng" dirty="0"/>
              <a:t>šest </a:t>
            </a:r>
            <a:r>
              <a:rPr lang="hr-HR" u="sng" dirty="0" smtClean="0"/>
              <a:t>država</a:t>
            </a:r>
            <a:r>
              <a:rPr lang="hr-HR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Njemačka</a:t>
            </a:r>
            <a:r>
              <a:rPr lang="hr-HR" dirty="0"/>
              <a:t>, Francuska, Italija, Nizozemska, Belgija, </a:t>
            </a:r>
            <a:r>
              <a:rPr lang="hr-HR" dirty="0" smtClean="0"/>
              <a:t>Luksemburg</a:t>
            </a:r>
            <a:endParaRPr lang="hr-HR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CILJ: gospodarska i politička integracija europskoga kontinenata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2012. godine dobitnica Nobelove nagrade za mir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2013. godine Hrvatska postaje članicom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302" y="292440"/>
            <a:ext cx="4378362" cy="179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73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INsTITUCIJE</a:t>
            </a:r>
            <a:r>
              <a:rPr lang="hr-HR" dirty="0" smtClean="0"/>
              <a:t> EU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Institucionalni ustroj Europske unije </a:t>
            </a:r>
            <a:r>
              <a:rPr lang="hr-HR" dirty="0" smtClean="0"/>
              <a:t>čini </a:t>
            </a:r>
            <a:r>
              <a:rPr lang="hr-HR" u="sng" dirty="0"/>
              <a:t>sedam </a:t>
            </a:r>
            <a:r>
              <a:rPr lang="hr-HR" u="sng" dirty="0" smtClean="0"/>
              <a:t>institucija</a:t>
            </a:r>
            <a:r>
              <a:rPr lang="hr-HR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hr-HR" u="sng" dirty="0"/>
              <a:t>Europski </a:t>
            </a:r>
            <a:r>
              <a:rPr lang="hr-HR" u="sng" dirty="0" smtClean="0"/>
              <a:t>parlament</a:t>
            </a:r>
            <a:endParaRPr lang="hr-HR" u="sng" dirty="0"/>
          </a:p>
          <a:p>
            <a:pPr marL="457200" indent="-457200">
              <a:buFont typeface="+mj-lt"/>
              <a:buAutoNum type="arabicPeriod"/>
            </a:pPr>
            <a:r>
              <a:rPr lang="hr-HR" u="sng" dirty="0"/>
              <a:t>Europsko </a:t>
            </a:r>
            <a:r>
              <a:rPr lang="hr-HR" u="sng" dirty="0" smtClean="0"/>
              <a:t>vijeće</a:t>
            </a:r>
            <a:endParaRPr lang="hr-HR" u="sng" dirty="0"/>
          </a:p>
          <a:p>
            <a:pPr marL="457200" indent="-457200">
              <a:buFont typeface="+mj-lt"/>
              <a:buAutoNum type="arabicPeriod"/>
            </a:pPr>
            <a:r>
              <a:rPr lang="hr-HR" u="sng" dirty="0" smtClean="0"/>
              <a:t>Vijeće Europske unije</a:t>
            </a:r>
            <a:endParaRPr lang="hr-HR" u="sng" dirty="0"/>
          </a:p>
          <a:p>
            <a:pPr marL="457200" indent="-457200">
              <a:buFont typeface="+mj-lt"/>
              <a:buAutoNum type="arabicPeriod"/>
            </a:pPr>
            <a:r>
              <a:rPr lang="hr-HR" u="sng" dirty="0"/>
              <a:t>Europska komisija </a:t>
            </a:r>
            <a:endParaRPr lang="hr-HR" u="sng" dirty="0" smtClean="0"/>
          </a:p>
          <a:p>
            <a:pPr marL="457200" indent="-457200">
              <a:buFont typeface="+mj-lt"/>
              <a:buAutoNum type="arabicPeriod"/>
            </a:pPr>
            <a:r>
              <a:rPr lang="hr-HR" u="sng" dirty="0" smtClean="0"/>
              <a:t>Sud </a:t>
            </a:r>
            <a:r>
              <a:rPr lang="hr-HR" u="sng" dirty="0"/>
              <a:t>Europske </a:t>
            </a:r>
            <a:r>
              <a:rPr lang="hr-HR" u="sng" dirty="0" smtClean="0"/>
              <a:t>unije</a:t>
            </a:r>
            <a:endParaRPr lang="hr-HR" u="sng" dirty="0"/>
          </a:p>
          <a:p>
            <a:pPr marL="457200" indent="-457200">
              <a:buFont typeface="+mj-lt"/>
              <a:buAutoNum type="arabicPeriod"/>
            </a:pPr>
            <a:r>
              <a:rPr lang="hr-HR" u="sng" dirty="0"/>
              <a:t>Europska središnja </a:t>
            </a:r>
            <a:r>
              <a:rPr lang="hr-HR" u="sng" dirty="0" smtClean="0"/>
              <a:t>banka</a:t>
            </a:r>
            <a:endParaRPr lang="hr-HR" u="sng" dirty="0"/>
          </a:p>
          <a:p>
            <a:pPr marL="457200" indent="-457200">
              <a:buFont typeface="+mj-lt"/>
              <a:buAutoNum type="arabicPeriod"/>
            </a:pPr>
            <a:r>
              <a:rPr lang="hr-HR" u="sng" dirty="0"/>
              <a:t>Revizorski </a:t>
            </a:r>
            <a:r>
              <a:rPr lang="hr-HR" u="sng" dirty="0" smtClean="0"/>
              <a:t>sud</a:t>
            </a:r>
            <a:endParaRPr lang="hr-HR" u="sng" dirty="0"/>
          </a:p>
        </p:txBody>
      </p:sp>
    </p:spTree>
    <p:extLst>
      <p:ext uri="{BB962C8B-B14F-4D97-AF65-F5344CB8AC3E}">
        <p14:creationId xmlns:p14="http://schemas.microsoft.com/office/powerpoint/2010/main" val="2705207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Europski </a:t>
            </a:r>
            <a:r>
              <a:rPr lang="hr-HR" u="sng" dirty="0" smtClean="0"/>
              <a:t>parlament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SJEDIŠTE: </a:t>
            </a:r>
            <a:r>
              <a:rPr lang="hr-HR" dirty="0" err="1" smtClean="0"/>
              <a:t>Strasbourg</a:t>
            </a:r>
            <a:r>
              <a:rPr lang="hr-HR" dirty="0" smtClean="0"/>
              <a:t> (Francuska), Bruxelles (Belgija), Luxembourg (Luksemburg)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PREDSJEDNIK: Roberta </a:t>
            </a:r>
            <a:r>
              <a:rPr lang="hr-HR" dirty="0" err="1" smtClean="0"/>
              <a:t>Metsola</a:t>
            </a:r>
            <a:endParaRPr lang="hr-H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pl-PL" dirty="0" smtClean="0"/>
              <a:t>za </a:t>
            </a:r>
            <a:r>
              <a:rPr lang="pl-PL" dirty="0"/>
              <a:t>Europski parlament </a:t>
            </a:r>
            <a:r>
              <a:rPr lang="pl-PL" dirty="0" smtClean="0"/>
              <a:t>bira </a:t>
            </a:r>
            <a:r>
              <a:rPr lang="pl-PL" dirty="0"/>
              <a:t>se</a:t>
            </a:r>
            <a:r>
              <a:rPr lang="pl-PL" dirty="0" smtClean="0"/>
              <a:t> </a:t>
            </a:r>
            <a:r>
              <a:rPr lang="pl-PL" dirty="0"/>
              <a:t>705 </a:t>
            </a:r>
            <a:r>
              <a:rPr lang="pl-PL" dirty="0" smtClean="0"/>
              <a:t>zastupnika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</a:t>
            </a:r>
            <a:r>
              <a:rPr lang="hr-HR" dirty="0"/>
              <a:t>drugo po veličini demokratsko biračko tijelo na svijetu (nakon indijskog parlamenta</a:t>
            </a:r>
            <a:r>
              <a:rPr lang="hr-HR" dirty="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najveće </a:t>
            </a:r>
            <a:r>
              <a:rPr lang="hr-HR" dirty="0"/>
              <a:t>transnacionalno demokratsko biračko tijelo na </a:t>
            </a:r>
            <a:r>
              <a:rPr lang="hr-HR" dirty="0" smtClean="0"/>
              <a:t>svijetu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od </a:t>
            </a:r>
            <a:r>
              <a:rPr lang="hr-HR" dirty="0"/>
              <a:t>1979. </a:t>
            </a:r>
            <a:r>
              <a:rPr lang="hr-HR" dirty="0" smtClean="0"/>
              <a:t>godine građani </a:t>
            </a:r>
            <a:r>
              <a:rPr lang="hr-HR" dirty="0"/>
              <a:t>Europske unije svakih 5</a:t>
            </a:r>
            <a:r>
              <a:rPr lang="hr-HR" dirty="0" smtClean="0"/>
              <a:t> </a:t>
            </a:r>
            <a:r>
              <a:rPr lang="hr-HR" dirty="0"/>
              <a:t>godina općim glasanjem biraju članove </a:t>
            </a:r>
            <a:r>
              <a:rPr lang="hr-HR" dirty="0" smtClean="0"/>
              <a:t>  Parlamenta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u="sng" dirty="0"/>
              <a:t>Posljednji </a:t>
            </a:r>
            <a:r>
              <a:rPr lang="hr-HR" u="sng" dirty="0" smtClean="0"/>
              <a:t>izbori</a:t>
            </a:r>
            <a:r>
              <a:rPr lang="hr-HR" dirty="0" smtClean="0"/>
              <a:t>: od 23</a:t>
            </a:r>
            <a:r>
              <a:rPr lang="hr-HR" dirty="0"/>
              <a:t>. do 26. svibnja 2019</a:t>
            </a:r>
            <a:r>
              <a:rPr lang="hr-HR" dirty="0" smtClean="0"/>
              <a:t>. godine</a:t>
            </a:r>
            <a:endParaRPr lang="hr-HR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</a:t>
            </a:r>
            <a:r>
              <a:rPr lang="hr-HR" u="sng" dirty="0" smtClean="0"/>
              <a:t>Sljedeći izbori</a:t>
            </a:r>
            <a:r>
              <a:rPr lang="hr-HR" dirty="0" smtClean="0"/>
              <a:t>: 2024. godine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5468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794" y="887505"/>
            <a:ext cx="10432766" cy="54702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l</a:t>
            </a:r>
            <a:r>
              <a:rPr lang="it-IT" dirty="0" err="1" smtClean="0"/>
              <a:t>ogo</a:t>
            </a: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err="1"/>
              <a:t>glavna</a:t>
            </a:r>
            <a:r>
              <a:rPr lang="it-IT" dirty="0"/>
              <a:t> </a:t>
            </a:r>
            <a:r>
              <a:rPr lang="it-IT" dirty="0" err="1"/>
              <a:t>dvorana</a:t>
            </a:r>
            <a:r>
              <a:rPr lang="it-IT" dirty="0"/>
              <a:t> </a:t>
            </a:r>
            <a:r>
              <a:rPr lang="it-IT" dirty="0" err="1"/>
              <a:t>Europskog</a:t>
            </a:r>
            <a:r>
              <a:rPr lang="it-IT" dirty="0"/>
              <a:t> </a:t>
            </a:r>
            <a:r>
              <a:rPr lang="it-IT" dirty="0" smtClean="0"/>
              <a:t>parlamenta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38" y="1893345"/>
            <a:ext cx="5482280" cy="37744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984" y="1797232"/>
            <a:ext cx="5172994" cy="345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2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Europsko </a:t>
            </a:r>
            <a:r>
              <a:rPr lang="hr-HR" u="sng" dirty="0" smtClean="0"/>
              <a:t>vijeće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stupa </a:t>
            </a:r>
            <a:r>
              <a:rPr lang="hr-HR" dirty="0"/>
              <a:t>na </a:t>
            </a:r>
            <a:r>
              <a:rPr lang="hr-HR" dirty="0" smtClean="0"/>
              <a:t>snagu nakon </a:t>
            </a:r>
            <a:r>
              <a:rPr lang="hr-HR" dirty="0" err="1"/>
              <a:t>Lisabonskog</a:t>
            </a:r>
            <a:r>
              <a:rPr lang="hr-HR" dirty="0"/>
              <a:t> </a:t>
            </a:r>
            <a:r>
              <a:rPr lang="hr-HR" dirty="0" smtClean="0"/>
              <a:t>ugovora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</a:t>
            </a:r>
            <a:r>
              <a:rPr lang="hr-HR" u="sng" dirty="0"/>
              <a:t>sastoji </a:t>
            </a:r>
            <a:r>
              <a:rPr lang="hr-HR" u="sng" dirty="0" smtClean="0"/>
              <a:t>se od</a:t>
            </a:r>
            <a:r>
              <a:rPr lang="hr-HR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</a:t>
            </a:r>
            <a:r>
              <a:rPr lang="hr-HR" dirty="0"/>
              <a:t>predsjednika država ili predsjednika vlada država članica Europske </a:t>
            </a:r>
            <a:r>
              <a:rPr lang="hr-HR" dirty="0" smtClean="0"/>
              <a:t>unije, predsjednika </a:t>
            </a:r>
            <a:r>
              <a:rPr lang="hr-HR" dirty="0"/>
              <a:t>Europskog vijeća te predsjednika Europske </a:t>
            </a:r>
            <a:r>
              <a:rPr lang="hr-HR" dirty="0" smtClean="0"/>
              <a:t>komisije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Europsko </a:t>
            </a:r>
            <a:r>
              <a:rPr lang="hr-HR" dirty="0" smtClean="0"/>
              <a:t>vijeće - </a:t>
            </a:r>
            <a:r>
              <a:rPr lang="hr-HR" dirty="0"/>
              <a:t>razvilo se iz povremenih sastanaka na vrhu (summita) predsjednika država i vlada država članica Europske ekonomske zajednice </a:t>
            </a:r>
            <a:endParaRPr lang="hr-H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/>
              <a:t> </a:t>
            </a:r>
            <a:r>
              <a:rPr lang="hr-HR" dirty="0" smtClean="0"/>
              <a:t>PRVI </a:t>
            </a:r>
            <a:r>
              <a:rPr lang="hr-HR" dirty="0"/>
              <a:t>PREDSJEDNIK </a:t>
            </a:r>
            <a:r>
              <a:rPr lang="hr-HR" dirty="0" smtClean="0"/>
              <a:t>Europskog </a:t>
            </a:r>
            <a:r>
              <a:rPr lang="hr-HR" dirty="0"/>
              <a:t>vijeća </a:t>
            </a:r>
            <a:r>
              <a:rPr lang="hr-HR" dirty="0" smtClean="0"/>
              <a:t>- 1</a:t>
            </a:r>
            <a:r>
              <a:rPr lang="hr-HR" dirty="0"/>
              <a:t>. prosinca 2009. godine </a:t>
            </a:r>
            <a:r>
              <a:rPr lang="hr-HR" dirty="0" smtClean="0"/>
              <a:t>- Herman </a:t>
            </a:r>
            <a:r>
              <a:rPr lang="hr-HR" dirty="0"/>
              <a:t>Van </a:t>
            </a:r>
            <a:r>
              <a:rPr lang="hr-HR" dirty="0" err="1" smtClean="0"/>
              <a:t>Rompuy</a:t>
            </a:r>
            <a:endParaRPr lang="hr-H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PREDSJEDNIK: </a:t>
            </a:r>
            <a:r>
              <a:rPr lang="hr-HR" dirty="0"/>
              <a:t>Charles </a:t>
            </a:r>
            <a:r>
              <a:rPr lang="hr-HR" dirty="0" err="1" smtClean="0"/>
              <a:t>Michel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280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188" y="849854"/>
            <a:ext cx="9776011" cy="54595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logo </a:t>
            </a:r>
            <a:r>
              <a:rPr lang="hr-HR" dirty="0"/>
              <a:t>Europskog </a:t>
            </a:r>
            <a:r>
              <a:rPr lang="hr-HR" dirty="0" smtClean="0"/>
              <a:t>vijeća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890" y="1420009"/>
            <a:ext cx="5600850" cy="480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89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Vijeće Europske unije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čine 27 </a:t>
            </a:r>
            <a:r>
              <a:rPr lang="hr-HR" dirty="0"/>
              <a:t>ministara vlada država članica </a:t>
            </a:r>
            <a:r>
              <a:rPr lang="hr-HR" dirty="0" smtClean="0"/>
              <a:t>- svaki </a:t>
            </a:r>
            <a:r>
              <a:rPr lang="hr-HR" dirty="0"/>
              <a:t>predstavlja jednu državu članicu (koji će ministri sudjelovati na </a:t>
            </a:r>
            <a:r>
              <a:rPr lang="hr-HR" dirty="0" smtClean="0"/>
              <a:t>sastanku ovisi </a:t>
            </a:r>
            <a:r>
              <a:rPr lang="hr-HR" dirty="0"/>
              <a:t>o </a:t>
            </a:r>
            <a:r>
              <a:rPr lang="hr-HR" dirty="0" smtClean="0"/>
              <a:t>temi)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sastaju se ministri </a:t>
            </a:r>
            <a:r>
              <a:rPr lang="hr-HR" dirty="0"/>
              <a:t>i drugi dužnosnici iz država članica EU-a kako bi donijeli zakone i uskladili politike koji spadaju u nadležnost Europske </a:t>
            </a:r>
            <a:r>
              <a:rPr lang="hr-HR" dirty="0" smtClean="0"/>
              <a:t>unije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</a:t>
            </a:r>
            <a:r>
              <a:rPr lang="hr-HR" dirty="0"/>
              <a:t>Vijeće je glavni donositelj odluka u EU-u </a:t>
            </a:r>
            <a:endParaRPr lang="hr-H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</a:t>
            </a:r>
            <a:r>
              <a:rPr lang="hr-HR" dirty="0"/>
              <a:t>pregovara i donosi nove propise EU-a ili ih prema potrebi </a:t>
            </a:r>
            <a:r>
              <a:rPr lang="hr-HR" dirty="0" smtClean="0"/>
              <a:t>prilagođava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 novi </a:t>
            </a:r>
            <a:r>
              <a:rPr lang="hr-HR" dirty="0"/>
              <a:t>se zakoni EU-a obično donose uz suglasnost Europskog parlamenta</a:t>
            </a:r>
          </a:p>
        </p:txBody>
      </p:sp>
    </p:spTree>
    <p:extLst>
      <p:ext uri="{BB962C8B-B14F-4D97-AF65-F5344CB8AC3E}">
        <p14:creationId xmlns:p14="http://schemas.microsoft.com/office/powerpoint/2010/main" val="3737914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674" y="903642"/>
            <a:ext cx="9797526" cy="54057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logo Vijeća </a:t>
            </a:r>
            <a:r>
              <a:rPr lang="hr-HR" dirty="0"/>
              <a:t>Europske </a:t>
            </a:r>
            <a:r>
              <a:rPr lang="hr-HR" dirty="0" smtClean="0"/>
              <a:t>unije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264" y="1549101"/>
            <a:ext cx="7450345" cy="439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545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449C7D4548E74EB4D06312CC422588" ma:contentTypeVersion="14" ma:contentTypeDescription="Stvaranje novog dokumenta." ma:contentTypeScope="" ma:versionID="0e7609cb1b8387a562f3cf3cde3518c8">
  <xsd:schema xmlns:xsd="http://www.w3.org/2001/XMLSchema" xmlns:xs="http://www.w3.org/2001/XMLSchema" xmlns:p="http://schemas.microsoft.com/office/2006/metadata/properties" xmlns:ns2="903dd0af-58d5-438b-9dc9-c77095b3ca47" xmlns:ns3="8864c600-b6b4-4f31-863e-fa4b6c3f8109" targetNamespace="http://schemas.microsoft.com/office/2006/metadata/properties" ma:root="true" ma:fieldsID="ab421c3d92294d4e7a5aea26b9be7631" ns2:_="" ns3:_="">
    <xsd:import namespace="903dd0af-58d5-438b-9dc9-c77095b3ca47"/>
    <xsd:import namespace="8864c600-b6b4-4f31-863e-fa4b6c3f81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dd0af-58d5-438b-9dc9-c77095b3ca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4c600-b6b4-4f31-863e-fa4b6c3f8109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77cf9cc-2cfe-4968-a766-2bb954b62952}" ma:internalName="TaxCatchAll" ma:showField="CatchAllData" ma:web="8864c600-b6b4-4f31-863e-fa4b6c3f81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03dd0af-58d5-438b-9dc9-c77095b3ca47">
      <Terms xmlns="http://schemas.microsoft.com/office/infopath/2007/PartnerControls"/>
    </lcf76f155ced4ddcb4097134ff3c332f>
    <TaxCatchAll xmlns="8864c600-b6b4-4f31-863e-fa4b6c3f8109" xsi:nil="true"/>
  </documentManagement>
</p:properties>
</file>

<file path=customXml/itemProps1.xml><?xml version="1.0" encoding="utf-8"?>
<ds:datastoreItem xmlns:ds="http://schemas.openxmlformats.org/officeDocument/2006/customXml" ds:itemID="{43BDEC1D-BA24-444B-AF06-B0867C04B6AB}"/>
</file>

<file path=customXml/itemProps2.xml><?xml version="1.0" encoding="utf-8"?>
<ds:datastoreItem xmlns:ds="http://schemas.openxmlformats.org/officeDocument/2006/customXml" ds:itemID="{3F0DF1D0-6A50-4FDD-AC2E-50EFCD22AEEE}"/>
</file>

<file path=customXml/itemProps3.xml><?xml version="1.0" encoding="utf-8"?>
<ds:datastoreItem xmlns:ds="http://schemas.openxmlformats.org/officeDocument/2006/customXml" ds:itemID="{CEDF44F4-6F83-48BD-82BD-244730AD7246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151</TotalTime>
  <Words>720</Words>
  <Application>Microsoft Office PowerPoint</Application>
  <PresentationFormat>Widescreen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Tw Cen MT</vt:lpstr>
      <vt:lpstr>Tw Cen MT Condensed</vt:lpstr>
      <vt:lpstr>Wingdings 3</vt:lpstr>
      <vt:lpstr>Integral</vt:lpstr>
      <vt:lpstr>INSTITUCIJE EUROPSKE UNIJE</vt:lpstr>
      <vt:lpstr>OPĆENITO O EUROPSKOJ UNIJI</vt:lpstr>
      <vt:lpstr>INsTITUCIJE EU</vt:lpstr>
      <vt:lpstr>Europski parlament</vt:lpstr>
      <vt:lpstr>PowerPoint Presentation</vt:lpstr>
      <vt:lpstr>Europsko vijeće</vt:lpstr>
      <vt:lpstr>PowerPoint Presentation</vt:lpstr>
      <vt:lpstr>Vijeće Europske unije</vt:lpstr>
      <vt:lpstr>PowerPoint Presentation</vt:lpstr>
      <vt:lpstr>Europska komisija </vt:lpstr>
      <vt:lpstr>PowerPoint Presentation</vt:lpstr>
      <vt:lpstr>Sud Europske unije</vt:lpstr>
      <vt:lpstr>PowerPoint Presentation</vt:lpstr>
      <vt:lpstr>Europska središnja banka</vt:lpstr>
      <vt:lpstr>PowerPoint Presentation</vt:lpstr>
      <vt:lpstr>Revizorski sud</vt:lpstr>
      <vt:lpstr>PowerPoint Presentation</vt:lpstr>
      <vt:lpstr>IZVORI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EUROPSKE unije</dc:title>
  <dc:creator>korisnik</dc:creator>
  <cp:lastModifiedBy>korisnik</cp:lastModifiedBy>
  <cp:revision>17</cp:revision>
  <dcterms:created xsi:type="dcterms:W3CDTF">2022-04-07T14:59:47Z</dcterms:created>
  <dcterms:modified xsi:type="dcterms:W3CDTF">2022-04-07T17:30:49Z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0x0101007E449C7D4548E74EB4D06312CC422588</vt:lpwstr>
  </property>
</Properties>
</file>