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rimo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aret Bold" panose="020B0604020202020204" charset="0"/>
      <p:regular r:id="rId19"/>
    </p:embeddedFont>
    <p:embeddedFont>
      <p:font typeface="Times Neue Roman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4CC97-C19F-45EB-BC6B-8F162ED4FC2A}" type="datetimeFigureOut">
              <a:rPr lang="hr-HR" smtClean="0"/>
              <a:t>7.4.2022.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7F201-06DC-4F82-B74E-F57FEFB1C2E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637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7F201-06DC-4F82-B74E-F57FEFB1C2E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78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Jg3sEE18Ws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6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925902" y="-394668"/>
            <a:ext cx="2692067" cy="11076336"/>
          </a:xfrm>
          <a:prstGeom prst="rect">
            <a:avLst/>
          </a:prstGeom>
          <a:solidFill>
            <a:srgbClr val="C5E09E"/>
          </a:solidFill>
        </p:spPr>
      </p:sp>
      <p:grpSp>
        <p:nvGrpSpPr>
          <p:cNvPr id="3" name="Group 3"/>
          <p:cNvGrpSpPr/>
          <p:nvPr/>
        </p:nvGrpSpPr>
        <p:grpSpPr>
          <a:xfrm>
            <a:off x="-1676400" y="1108510"/>
            <a:ext cx="9433790" cy="1011355"/>
            <a:chOff x="0" y="0"/>
            <a:chExt cx="6160126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60126" cy="660400"/>
            </a:xfrm>
            <a:custGeom>
              <a:avLst/>
              <a:gdLst/>
              <a:ahLst/>
              <a:cxnLst/>
              <a:rect l="l" t="t" r="r" b="b"/>
              <a:pathLst>
                <a:path w="6160126" h="660400">
                  <a:moveTo>
                    <a:pt x="6035666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35666" y="0"/>
                  </a:lnTo>
                  <a:cubicBezTo>
                    <a:pt x="6104246" y="0"/>
                    <a:pt x="6160126" y="55880"/>
                    <a:pt x="6160126" y="124460"/>
                  </a:cubicBezTo>
                  <a:lnTo>
                    <a:pt x="6160126" y="535940"/>
                  </a:lnTo>
                  <a:cubicBezTo>
                    <a:pt x="6160126" y="604520"/>
                    <a:pt x="6104246" y="660400"/>
                    <a:pt x="6035666" y="6604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034106" y="4762500"/>
            <a:ext cx="7532530" cy="50400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05230" y="3914775"/>
            <a:ext cx="9823090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900"/>
              </a:lnSpc>
              <a:spcBef>
                <a:spcPct val="0"/>
              </a:spcBef>
            </a:pPr>
            <a:r>
              <a:rPr lang="hr-HR" sz="9000" dirty="0">
                <a:solidFill>
                  <a:srgbClr val="FFFFFF"/>
                </a:solidFill>
                <a:latin typeface="Times Neue Roman"/>
              </a:rPr>
              <a:t>Institucije Europske unije</a:t>
            </a:r>
            <a:endParaRPr lang="en-US" sz="9000" dirty="0">
              <a:solidFill>
                <a:srgbClr val="FFFFFF"/>
              </a:solidFill>
              <a:latin typeface="Times Neue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108510"/>
            <a:ext cx="6022612" cy="93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 dirty="0">
                <a:solidFill>
                  <a:srgbClr val="066056"/>
                </a:solidFill>
                <a:latin typeface="Times Neue Roman"/>
              </a:rPr>
              <a:t>P</a:t>
            </a:r>
            <a:r>
              <a:rPr lang="hr-HR" sz="2700" dirty="0" err="1">
                <a:solidFill>
                  <a:srgbClr val="066056"/>
                </a:solidFill>
                <a:latin typeface="Times Neue Roman"/>
              </a:rPr>
              <a:t>olitika</a:t>
            </a:r>
            <a:r>
              <a:rPr lang="hr-HR" sz="2700" dirty="0">
                <a:solidFill>
                  <a:srgbClr val="066056"/>
                </a:solidFill>
                <a:latin typeface="Times Neue Roman"/>
              </a:rPr>
              <a:t> i gospodarstvo </a:t>
            </a:r>
            <a:endParaRPr lang="en-US" sz="2700" dirty="0">
              <a:solidFill>
                <a:srgbClr val="066056"/>
              </a:solidFill>
              <a:latin typeface="Times Neue Roman"/>
            </a:endParaRPr>
          </a:p>
          <a:p>
            <a:pPr marL="0" lvl="0" indent="0">
              <a:lnSpc>
                <a:spcPts val="3780"/>
              </a:lnSpc>
              <a:spcBef>
                <a:spcPct val="0"/>
              </a:spcBef>
            </a:pPr>
            <a:r>
              <a:rPr lang="en-US" sz="2700" dirty="0">
                <a:solidFill>
                  <a:srgbClr val="066056"/>
                </a:solidFill>
                <a:latin typeface="Times Neue Roman"/>
              </a:rPr>
              <a:t>L</a:t>
            </a:r>
            <a:r>
              <a:rPr lang="hr-HR" sz="2700" dirty="0" err="1">
                <a:solidFill>
                  <a:srgbClr val="066056"/>
                </a:solidFill>
                <a:latin typeface="Times Neue Roman"/>
              </a:rPr>
              <a:t>ora</a:t>
            </a:r>
            <a:r>
              <a:rPr lang="en-US" sz="2700" dirty="0">
                <a:solidFill>
                  <a:srgbClr val="066056"/>
                </a:solidFill>
                <a:latin typeface="Times Neue Roman"/>
              </a:rPr>
              <a:t> O</a:t>
            </a:r>
            <a:r>
              <a:rPr lang="hr-HR" sz="2700" dirty="0" err="1">
                <a:solidFill>
                  <a:srgbClr val="066056"/>
                </a:solidFill>
                <a:latin typeface="Times Neue Roman"/>
              </a:rPr>
              <a:t>pančar</a:t>
            </a:r>
            <a:r>
              <a:rPr lang="en-US" sz="2700" dirty="0">
                <a:solidFill>
                  <a:srgbClr val="066056"/>
                </a:solidFill>
                <a:latin typeface="Times Neue Roman"/>
              </a:rPr>
              <a:t>, 4.</a:t>
            </a:r>
            <a:r>
              <a:rPr lang="hr-HR" sz="2700" dirty="0">
                <a:solidFill>
                  <a:srgbClr val="066056"/>
                </a:solidFill>
                <a:latin typeface="Times Neue Roman"/>
              </a:rPr>
              <a:t>OG</a:t>
            </a:r>
            <a:endParaRPr lang="en-US" sz="2700" dirty="0">
              <a:solidFill>
                <a:srgbClr val="066056"/>
              </a:solidFill>
              <a:latin typeface="Times Neue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595933" y="-394668"/>
            <a:ext cx="2692067" cy="11076336"/>
          </a:xfrm>
          <a:prstGeom prst="rect">
            <a:avLst/>
          </a:prstGeom>
          <a:solidFill>
            <a:srgbClr val="33A67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79876" y="1280927"/>
            <a:ext cx="4846026" cy="67456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55718" y="5962614"/>
            <a:ext cx="6198957" cy="41279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305050"/>
            <a:ext cx="13056238" cy="3415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Središnja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banka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eurozone. </a:t>
            </a: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Jedna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od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četiti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najvažnije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banke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na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svijetu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. </a:t>
            </a: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Sjedište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banke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je u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Frankfurtu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na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Majni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. </a:t>
            </a: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Predsjednica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je Christine Lagarde.</a:t>
            </a: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Zadaća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Središnje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banke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je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održati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stabilnost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cijena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u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eurozoni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. </a:t>
            </a:r>
          </a:p>
          <a:p>
            <a:pPr algn="l">
              <a:lnSpc>
                <a:spcPts val="4499"/>
              </a:lnSpc>
            </a:pPr>
            <a:endParaRPr lang="en-US" sz="2999" dirty="0">
              <a:solidFill>
                <a:srgbClr val="066056"/>
              </a:solidFill>
              <a:latin typeface="Times Neue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895350"/>
            <a:ext cx="930735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Europska</a:t>
            </a:r>
            <a:r>
              <a:rPr lang="en-US" sz="6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središnja</a:t>
            </a:r>
            <a:r>
              <a:rPr lang="en-US" sz="6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banka</a:t>
            </a:r>
            <a:r>
              <a:rPr lang="en-US" sz="6999" dirty="0">
                <a:solidFill>
                  <a:srgbClr val="066056"/>
                </a:solidFill>
                <a:latin typeface="Times Neue Roman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A6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925902" y="-394668"/>
            <a:ext cx="2692067" cy="11076336"/>
          </a:xfrm>
          <a:prstGeom prst="rect">
            <a:avLst/>
          </a:prstGeom>
          <a:solidFill>
            <a:srgbClr val="C5E09E"/>
          </a:solidFill>
        </p:spPr>
      </p:sp>
      <p:sp>
        <p:nvSpPr>
          <p:cNvPr id="3" name="TextBox 3"/>
          <p:cNvSpPr txBox="1"/>
          <p:nvPr/>
        </p:nvSpPr>
        <p:spPr>
          <a:xfrm>
            <a:off x="861711" y="2772474"/>
            <a:ext cx="15064192" cy="3124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Times Neue Roman"/>
              </a:rPr>
              <a:t>•https://www.enciklopedija.hr/natuknica.aspx?id=18657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Times Neue Roman"/>
              </a:rPr>
              <a:t>•https://hr.wikipedia.org/wiki/Europska_sredi%C5%A1nja_banka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Times Neue Roman"/>
              </a:rPr>
              <a:t>•https://hr.wikipedia.org/wiki/Institucije_Europske_unije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Times Neue Roman"/>
              </a:rPr>
              <a:t>•https://hr.wikipedia.org/wiki/Europski_parlament </a:t>
            </a:r>
          </a:p>
          <a:p>
            <a:pPr>
              <a:lnSpc>
                <a:spcPts val="4199"/>
              </a:lnSpc>
            </a:pPr>
            <a:r>
              <a:rPr lang="en-US" sz="2999">
                <a:solidFill>
                  <a:srgbClr val="FFFFFF"/>
                </a:solidFill>
                <a:latin typeface="Times Neue Roman"/>
              </a:rPr>
              <a:t>•https://hr.wikipedia.org/wiki/Revizorski_sud</a:t>
            </a:r>
          </a:p>
          <a:p>
            <a:pPr marL="0" lvl="0" indent="0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FFFFFF"/>
              </a:solidFill>
              <a:latin typeface="Times Neue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96945" y="1353704"/>
            <a:ext cx="212288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Times Neue Roman"/>
              </a:rPr>
              <a:t>Izvori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925902" y="-394668"/>
            <a:ext cx="2692067" cy="11076336"/>
          </a:xfrm>
          <a:prstGeom prst="rect">
            <a:avLst/>
          </a:prstGeom>
          <a:solidFill>
            <a:srgbClr val="33A67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638107" y="5346768"/>
            <a:ext cx="6487093" cy="4305071"/>
          </a:xfrm>
          <a:prstGeom prst="rect">
            <a:avLst/>
          </a:prstGeom>
        </p:spPr>
      </p:pic>
      <p:pic>
        <p:nvPicPr>
          <p:cNvPr id="4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125200" y="9156581"/>
            <a:ext cx="668047" cy="47013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33890" y="2740938"/>
            <a:ext cx="14897202" cy="262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Europska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unija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je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nadnacionalna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i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međuvladina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organizacija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27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europskih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država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kojoj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su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ciljevi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gospodarska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i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politička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integracija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europskoga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kontinenta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. 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Himna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Europske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unije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je "Oda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radosti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”. 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66056"/>
                </a:solidFill>
                <a:latin typeface="Times Neue Roman"/>
              </a:rPr>
              <a:t>Prva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država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koja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je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izašla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iz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Europske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unije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je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Ujedinjeno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Kraljevstvo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2020.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godine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. </a:t>
            </a:r>
          </a:p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endParaRPr lang="en-US" sz="2999" dirty="0">
              <a:solidFill>
                <a:srgbClr val="066056"/>
              </a:solidFill>
              <a:latin typeface="Times Neue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826259" y="895350"/>
            <a:ext cx="13213806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Općenito</a:t>
            </a:r>
            <a:r>
              <a:rPr lang="en-US" sz="6999" dirty="0">
                <a:solidFill>
                  <a:srgbClr val="066056"/>
                </a:solidFill>
                <a:latin typeface="Times Neue Roman"/>
              </a:rPr>
              <a:t> o </a:t>
            </a: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Europskoj</a:t>
            </a:r>
            <a:r>
              <a:rPr lang="en-US" sz="6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uniji</a:t>
            </a:r>
            <a:endParaRPr lang="en-US" sz="6999" dirty="0">
              <a:solidFill>
                <a:srgbClr val="066056"/>
              </a:solidFill>
              <a:latin typeface="Times Neue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925902" y="-394668"/>
            <a:ext cx="2692067" cy="11076336"/>
          </a:xfrm>
          <a:prstGeom prst="rect">
            <a:avLst/>
          </a:prstGeom>
          <a:solidFill>
            <a:srgbClr val="33A67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26948" y="3084480"/>
            <a:ext cx="8218722" cy="65528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67117" y="1978306"/>
            <a:ext cx="6313504" cy="912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Italija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                   </a:t>
            </a: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Cipar</a:t>
            </a:r>
            <a:endParaRPr lang="en-US" sz="3000" dirty="0">
              <a:solidFill>
                <a:srgbClr val="066056"/>
              </a:solidFill>
              <a:latin typeface="Times Neue Roman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Latvija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                 </a:t>
            </a: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Češka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Litva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                    </a:t>
            </a: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Irska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Luksemburg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       </a:t>
            </a:r>
            <a:r>
              <a:rPr lang="hr-HR" sz="3000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Rumunjska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Madžarska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          </a:t>
            </a: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Slovačka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66056"/>
                </a:solidFill>
                <a:latin typeface="Times Neue Roman"/>
              </a:rPr>
              <a:t>Malta                   Slovenija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Nizozemska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        </a:t>
            </a: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Švedska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66056"/>
                </a:solidFill>
                <a:latin typeface="Times Neue Roman"/>
              </a:rPr>
              <a:t>Hrvatska               </a:t>
            </a: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Bugarska</a:t>
            </a:r>
            <a:endParaRPr lang="en-US" sz="3000" dirty="0">
              <a:solidFill>
                <a:srgbClr val="066056"/>
              </a:solidFill>
              <a:latin typeface="Times Neue Roman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Njemačka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            </a:t>
            </a: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Belgija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Poljska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                </a:t>
            </a: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Finska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Francuska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            </a:t>
            </a: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Estonija</a:t>
            </a:r>
            <a:endParaRPr lang="en-US" sz="3000" dirty="0">
              <a:solidFill>
                <a:srgbClr val="066056"/>
              </a:solidFill>
              <a:latin typeface="Times Neue Roman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Španjolska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           </a:t>
            </a: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Austrija</a:t>
            </a:r>
            <a:endParaRPr lang="en-US" sz="3000" dirty="0">
              <a:solidFill>
                <a:srgbClr val="066056"/>
              </a:solidFill>
              <a:latin typeface="Times Neue Roman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66056"/>
                </a:solidFill>
                <a:latin typeface="Times Neue Roman"/>
              </a:rPr>
              <a:t>Portugal                </a:t>
            </a: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Švedska</a:t>
            </a:r>
            <a:endParaRPr lang="en-US" sz="3000" dirty="0">
              <a:solidFill>
                <a:srgbClr val="066056"/>
              </a:solidFill>
              <a:latin typeface="Times Neue Roman"/>
            </a:endParaRP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66056"/>
                </a:solidFill>
                <a:latin typeface="Times Neue Roman"/>
              </a:rPr>
              <a:t>Danska</a:t>
            </a:r>
            <a:r>
              <a:rPr lang="en-US" sz="3000" dirty="0">
                <a:solidFill>
                  <a:srgbClr val="066056"/>
                </a:solidFill>
                <a:latin typeface="Times Neue Roman"/>
              </a:rPr>
              <a:t> </a:t>
            </a:r>
          </a:p>
          <a:p>
            <a:pPr>
              <a:lnSpc>
                <a:spcPts val="4500"/>
              </a:lnSpc>
            </a:pPr>
            <a:endParaRPr lang="en-US" sz="3000" dirty="0">
              <a:solidFill>
                <a:srgbClr val="066056"/>
              </a:solidFill>
              <a:latin typeface="Times Neue Roman"/>
            </a:endParaRPr>
          </a:p>
          <a:p>
            <a:pPr algn="l">
              <a:lnSpc>
                <a:spcPts val="4500"/>
              </a:lnSpc>
            </a:pPr>
            <a:endParaRPr lang="en-US" sz="3000" dirty="0">
              <a:solidFill>
                <a:srgbClr val="066056"/>
              </a:solidFill>
              <a:latin typeface="Times Neue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-1219200" y="649625"/>
            <a:ext cx="14578553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Države</a:t>
            </a:r>
            <a:r>
              <a:rPr lang="en-US" sz="6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članice</a:t>
            </a:r>
            <a:r>
              <a:rPr lang="en-US" sz="6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Europske</a:t>
            </a:r>
            <a:r>
              <a:rPr lang="en-US" sz="6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unije</a:t>
            </a:r>
            <a:endParaRPr lang="en-US" sz="6999" dirty="0">
              <a:solidFill>
                <a:srgbClr val="066056"/>
              </a:solidFill>
              <a:latin typeface="Times Neue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925902" y="-394668"/>
            <a:ext cx="2692067" cy="11076336"/>
          </a:xfrm>
          <a:prstGeom prst="rect">
            <a:avLst/>
          </a:prstGeom>
          <a:solidFill>
            <a:srgbClr val="33A67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24138" y="3966723"/>
            <a:ext cx="7288190" cy="593248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475264"/>
            <a:ext cx="9105900" cy="4559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9"/>
              </a:lnSpc>
            </a:pPr>
            <a:endParaRPr sz="3000" dirty="0">
              <a:latin typeface="Times Neue Roman" panose="020B0604020202020204" charset="0"/>
            </a:endParaRP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66056"/>
                </a:solidFill>
                <a:latin typeface="Times Neue Roman" panose="020B0604020202020204" charset="0"/>
              </a:rPr>
              <a:t>Europska</a:t>
            </a:r>
            <a:r>
              <a:rPr lang="en-US" sz="3000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3000" dirty="0" err="1">
                <a:solidFill>
                  <a:srgbClr val="066056"/>
                </a:solidFill>
                <a:latin typeface="Times Neue Roman" panose="020B0604020202020204" charset="0"/>
              </a:rPr>
              <a:t>komisija</a:t>
            </a:r>
            <a:r>
              <a:rPr lang="en-US" sz="3000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66056"/>
                </a:solidFill>
                <a:latin typeface="Times Neue Roman" panose="020B0604020202020204" charset="0"/>
              </a:rPr>
              <a:t>Vijeće</a:t>
            </a:r>
            <a:r>
              <a:rPr lang="en-US" sz="3000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3000" dirty="0" err="1">
                <a:solidFill>
                  <a:srgbClr val="066056"/>
                </a:solidFill>
                <a:latin typeface="Times Neue Roman" panose="020B0604020202020204" charset="0"/>
              </a:rPr>
              <a:t>Europske</a:t>
            </a:r>
            <a:r>
              <a:rPr lang="en-US" sz="3000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3000" dirty="0" err="1">
                <a:solidFill>
                  <a:srgbClr val="066056"/>
                </a:solidFill>
                <a:latin typeface="Times Neue Roman" panose="020B0604020202020204" charset="0"/>
              </a:rPr>
              <a:t>unije</a:t>
            </a:r>
            <a:r>
              <a:rPr lang="en-US" sz="3000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66056"/>
                </a:solidFill>
                <a:latin typeface="Times Neue Roman" panose="020B0604020202020204" charset="0"/>
              </a:rPr>
              <a:t>Europski</a:t>
            </a:r>
            <a:r>
              <a:rPr lang="en-US" sz="3000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3000" dirty="0" err="1">
                <a:solidFill>
                  <a:srgbClr val="066056"/>
                </a:solidFill>
                <a:latin typeface="Times Neue Roman" panose="020B0604020202020204" charset="0"/>
              </a:rPr>
              <a:t>parlament</a:t>
            </a:r>
            <a:r>
              <a:rPr lang="en-US" sz="3000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66056"/>
                </a:solidFill>
                <a:latin typeface="Times Neue Roman" panose="020B0604020202020204" charset="0"/>
              </a:rPr>
              <a:t>Europski</a:t>
            </a:r>
            <a:r>
              <a:rPr lang="en-US" sz="3000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3000" dirty="0" err="1">
                <a:solidFill>
                  <a:srgbClr val="066056"/>
                </a:solidFill>
                <a:latin typeface="Times Neue Roman" panose="020B0604020202020204" charset="0"/>
              </a:rPr>
              <a:t>sud</a:t>
            </a:r>
            <a:r>
              <a:rPr lang="en-US" sz="3000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66056"/>
                </a:solidFill>
                <a:latin typeface="Times Neue Roman" panose="020B0604020202020204" charset="0"/>
              </a:rPr>
              <a:t>Revizorski</a:t>
            </a:r>
            <a:r>
              <a:rPr lang="en-US" sz="3000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3000" dirty="0" err="1">
                <a:solidFill>
                  <a:srgbClr val="066056"/>
                </a:solidFill>
                <a:latin typeface="Times Neue Roman" panose="020B0604020202020204" charset="0"/>
              </a:rPr>
              <a:t>sud</a:t>
            </a:r>
            <a:endParaRPr lang="en-US" sz="3000" dirty="0">
              <a:solidFill>
                <a:srgbClr val="066056"/>
              </a:solidFill>
              <a:latin typeface="Times Neue Roman" panose="020B0604020202020204" charset="0"/>
            </a:endParaRP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3000" dirty="0" err="1">
                <a:solidFill>
                  <a:srgbClr val="066056"/>
                </a:solidFill>
                <a:latin typeface="Times Neue Roman" panose="020B0604020202020204" charset="0"/>
              </a:rPr>
              <a:t>Europska</a:t>
            </a:r>
            <a:r>
              <a:rPr lang="en-US" sz="3000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3000" dirty="0" err="1">
                <a:solidFill>
                  <a:srgbClr val="066056"/>
                </a:solidFill>
                <a:latin typeface="Times Neue Roman" panose="020B0604020202020204" charset="0"/>
              </a:rPr>
              <a:t>središnja</a:t>
            </a:r>
            <a:r>
              <a:rPr lang="en-US" sz="3000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3000" dirty="0" err="1">
                <a:solidFill>
                  <a:srgbClr val="066056"/>
                </a:solidFill>
                <a:latin typeface="Times Neue Roman" panose="020B0604020202020204" charset="0"/>
              </a:rPr>
              <a:t>banka</a:t>
            </a:r>
            <a:endParaRPr lang="en-US" sz="3000" dirty="0">
              <a:solidFill>
                <a:srgbClr val="066056"/>
              </a:solidFill>
              <a:latin typeface="Times Neue Roman" panose="020B0604020202020204" charset="0"/>
            </a:endParaRPr>
          </a:p>
          <a:p>
            <a:pPr algn="l">
              <a:lnSpc>
                <a:spcPts val="4499"/>
              </a:lnSpc>
            </a:pPr>
            <a:endParaRPr lang="en-US" sz="2999" dirty="0">
              <a:solidFill>
                <a:srgbClr val="066056"/>
              </a:solidFill>
              <a:latin typeface="Arim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-511934" y="1132635"/>
            <a:ext cx="12187167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Institucije</a:t>
            </a:r>
            <a:r>
              <a:rPr lang="en-US" sz="6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Europske</a:t>
            </a:r>
            <a:r>
              <a:rPr lang="en-US" sz="6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unije</a:t>
            </a:r>
            <a:endParaRPr lang="en-US" sz="6999" dirty="0">
              <a:solidFill>
                <a:srgbClr val="066056"/>
              </a:solidFill>
              <a:latin typeface="Times Neue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906416" y="-739413"/>
            <a:ext cx="2743098" cy="11076336"/>
          </a:xfrm>
          <a:prstGeom prst="rect">
            <a:avLst/>
          </a:prstGeom>
          <a:solidFill>
            <a:srgbClr val="33A67B"/>
          </a:solidFill>
        </p:spPr>
      </p:sp>
      <p:grpSp>
        <p:nvGrpSpPr>
          <p:cNvPr id="3" name="Group 3"/>
          <p:cNvGrpSpPr/>
          <p:nvPr/>
        </p:nvGrpSpPr>
        <p:grpSpPr>
          <a:xfrm>
            <a:off x="2015371" y="2076977"/>
            <a:ext cx="11682110" cy="7712871"/>
            <a:chOff x="0" y="-85725"/>
            <a:chExt cx="15576147" cy="10283827"/>
          </a:xfrm>
        </p:grpSpPr>
        <p:sp>
          <p:nvSpPr>
            <p:cNvPr id="4" name="TextBox 4"/>
            <p:cNvSpPr txBox="1"/>
            <p:nvPr/>
          </p:nvSpPr>
          <p:spPr>
            <a:xfrm>
              <a:off x="0" y="-85725"/>
              <a:ext cx="15576147" cy="9170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57200" indent="-457200">
                <a:lnSpc>
                  <a:spcPts val="4499"/>
                </a:lnSpc>
                <a:buFont typeface="Arial" panose="020B0604020202020204" pitchFamily="34" charset="0"/>
                <a:buChar char="•"/>
              </a:pP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Predstavlja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izvršno-administrativnu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vlast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u EU-a. </a:t>
              </a:r>
            </a:p>
            <a:p>
              <a:pPr marL="457200" indent="-457200">
                <a:lnSpc>
                  <a:spcPts val="4499"/>
                </a:lnSpc>
                <a:buFont typeface="Arial" panose="020B0604020202020204" pitchFamily="34" charset="0"/>
                <a:buChar char="•"/>
              </a:pP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Trenut</a:t>
              </a:r>
              <a:r>
                <a:rPr lang="hr-HR" sz="2999" dirty="0">
                  <a:solidFill>
                    <a:srgbClr val="066056"/>
                  </a:solidFill>
                  <a:latin typeface="Times Neue Roman"/>
                </a:rPr>
                <a:t>no 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se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sastoji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od 27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država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članica</a:t>
              </a:r>
              <a:endParaRPr lang="en-US" sz="2999" dirty="0">
                <a:solidFill>
                  <a:srgbClr val="066056"/>
                </a:solidFill>
                <a:latin typeface="Times Neue Roman"/>
              </a:endParaRPr>
            </a:p>
            <a:p>
              <a:pPr marL="647695" lvl="1" indent="-323848">
                <a:lnSpc>
                  <a:spcPts val="4499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Svaka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država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članica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ima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jednog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predstavnika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. </a:t>
              </a:r>
            </a:p>
            <a:p>
              <a:pPr marL="457200" indent="-457200">
                <a:lnSpc>
                  <a:spcPts val="4499"/>
                </a:lnSpc>
                <a:buFont typeface="Arial" panose="020B0604020202020204" pitchFamily="34" charset="0"/>
                <a:buChar char="•"/>
              </a:pP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Zadaća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: </a:t>
              </a:r>
            </a:p>
            <a:p>
              <a:pPr marL="647695" lvl="1" indent="-323848">
                <a:lnSpc>
                  <a:spcPts val="4499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pr</a:t>
              </a:r>
              <a:r>
                <a:rPr lang="hr-HR" sz="2999" dirty="0">
                  <a:solidFill>
                    <a:srgbClr val="066056"/>
                  </a:solidFill>
                  <a:latin typeface="Times Neue Roman"/>
                </a:rPr>
                <a:t>i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prema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pravnih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aktova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,</a:t>
              </a:r>
            </a:p>
            <a:p>
              <a:pPr marL="647695" lvl="1" indent="-323848">
                <a:lnSpc>
                  <a:spcPts val="4499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posredovanj</a:t>
              </a:r>
              <a:r>
                <a:rPr lang="hr-HR" sz="2999" dirty="0">
                  <a:solidFill>
                    <a:srgbClr val="066056"/>
                  </a:solidFill>
                  <a:latin typeface="Times Neue Roman"/>
                </a:rPr>
                <a:t>e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između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država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članica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,        </a:t>
              </a:r>
            </a:p>
            <a:p>
              <a:pPr marL="647695" lvl="1" indent="-323848">
                <a:lnSpc>
                  <a:spcPts val="4499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provedba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politike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EU-a,</a:t>
              </a:r>
            </a:p>
            <a:p>
              <a:pPr marL="647695" lvl="1" indent="-323848">
                <a:lnSpc>
                  <a:spcPts val="4499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razrada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političkih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prijedloga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.</a:t>
              </a:r>
            </a:p>
            <a:p>
              <a:pPr marL="457200" indent="-457200">
                <a:lnSpc>
                  <a:spcPts val="4499"/>
                </a:lnSpc>
                <a:buFont typeface="Arial" panose="020B0604020202020204" pitchFamily="34" charset="0"/>
                <a:buChar char="•"/>
              </a:pP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Čini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jednu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od tri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najvažnije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ustanove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u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vođenju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Europske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unije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. </a:t>
              </a:r>
            </a:p>
            <a:p>
              <a:pPr marL="457200" indent="-457200">
                <a:lnSpc>
                  <a:spcPts val="4499"/>
                </a:lnSpc>
                <a:buFont typeface="Arial" panose="020B0604020202020204" pitchFamily="34" charset="0"/>
                <a:buChar char="•"/>
              </a:pP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Sjedište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Europske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komisije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je u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Bruxellesu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. </a:t>
              </a:r>
            </a:p>
            <a:p>
              <a:pPr marL="457200" indent="-457200">
                <a:lnSpc>
                  <a:spcPts val="4499"/>
                </a:lnSpc>
                <a:buFont typeface="Arial" panose="020B0604020202020204" pitchFamily="34" charset="0"/>
                <a:buChar char="•"/>
              </a:pP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Trenutačna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</a:t>
              </a:r>
              <a:r>
                <a:rPr lang="en-US" sz="2999" dirty="0" err="1">
                  <a:solidFill>
                    <a:srgbClr val="066056"/>
                  </a:solidFill>
                  <a:latin typeface="Times Neue Roman"/>
                </a:rPr>
                <a:t>predsjednica</a:t>
              </a:r>
              <a:r>
                <a:rPr lang="en-US" sz="2999" dirty="0">
                  <a:solidFill>
                    <a:srgbClr val="066056"/>
                  </a:solidFill>
                  <a:latin typeface="Times Neue Roman"/>
                </a:rPr>
                <a:t> je Ursula von der Leyen. </a:t>
              </a:r>
            </a:p>
            <a:p>
              <a:pPr algn="l">
                <a:lnSpc>
                  <a:spcPts val="4499"/>
                </a:lnSpc>
              </a:pPr>
              <a:endParaRPr lang="en-US" sz="2999" dirty="0">
                <a:solidFill>
                  <a:srgbClr val="066056"/>
                </a:solidFill>
                <a:latin typeface="Times Neue Roman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001"/>
              <a:ext cx="15576147" cy="673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449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697482" y="631884"/>
            <a:ext cx="3594947" cy="41668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59779" y="6522451"/>
            <a:ext cx="4712593" cy="326739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498534"/>
            <a:ext cx="865645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Europska</a:t>
            </a:r>
            <a:r>
              <a:rPr lang="en-US" sz="6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komisija</a:t>
            </a:r>
            <a:endParaRPr lang="en-US" sz="6999" dirty="0">
              <a:solidFill>
                <a:srgbClr val="066056"/>
              </a:solidFill>
              <a:latin typeface="Times Neue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81000" y="-394668"/>
            <a:ext cx="2743098" cy="11076336"/>
          </a:xfrm>
          <a:prstGeom prst="rect">
            <a:avLst/>
          </a:prstGeom>
          <a:solidFill>
            <a:srgbClr val="33A67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03105" y="2801494"/>
            <a:ext cx="4817192" cy="28362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57600" y="5143500"/>
            <a:ext cx="7590572" cy="505315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95600" y="2476500"/>
            <a:ext cx="11076340" cy="285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Predstavlja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zakonodavnu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vlast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EU-u. </a:t>
            </a: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Države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članice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izravno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ostvaruju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svoje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interese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. </a:t>
            </a: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Predsjedanje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u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Vijeću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mijenja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se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svakih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šest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mjeseci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. </a:t>
            </a: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Sjedište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je u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Bruxellesu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. </a:t>
            </a:r>
          </a:p>
          <a:p>
            <a:pPr algn="l">
              <a:lnSpc>
                <a:spcPts val="4499"/>
              </a:lnSpc>
            </a:pPr>
            <a:r>
              <a:rPr lang="en-US" sz="2999" dirty="0">
                <a:solidFill>
                  <a:srgbClr val="066056"/>
                </a:solidFill>
                <a:latin typeface="Garet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7800" y="899374"/>
            <a:ext cx="11673029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Vijeće</a:t>
            </a:r>
            <a:r>
              <a:rPr lang="en-US" sz="6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Europske</a:t>
            </a:r>
            <a:r>
              <a:rPr lang="en-US" sz="6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komisije</a:t>
            </a:r>
            <a:endParaRPr lang="en-US" sz="6999" dirty="0">
              <a:solidFill>
                <a:srgbClr val="066056"/>
              </a:solidFill>
              <a:latin typeface="Times Neue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81000" y="-394668"/>
            <a:ext cx="2743098" cy="11076336"/>
          </a:xfrm>
          <a:prstGeom prst="rect">
            <a:avLst/>
          </a:prstGeom>
          <a:solidFill>
            <a:srgbClr val="33A67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68200" y="2400300"/>
            <a:ext cx="5145270" cy="65644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8200" y="5531495"/>
            <a:ext cx="5029200" cy="34664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891161" y="2554848"/>
            <a:ext cx="9377039" cy="2626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Predstavničko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tijelo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država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članica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EU-a.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Sjedište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je u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Bruxellesu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,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Strasbourgu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i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Luxemburgu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. 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Europski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parlament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ima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750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članova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i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predsjednika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. </a:t>
            </a:r>
          </a:p>
          <a:p>
            <a:pPr marL="457200" indent="-457200">
              <a:lnSpc>
                <a:spcPts val="41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Predsjednica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je Roberta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Metsola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.</a:t>
            </a:r>
          </a:p>
          <a:p>
            <a:pPr marL="0" lvl="0" indent="0">
              <a:lnSpc>
                <a:spcPts val="3919"/>
              </a:lnSpc>
              <a:spcBef>
                <a:spcPct val="0"/>
              </a:spcBef>
            </a:pPr>
            <a:endParaRPr lang="en-US" sz="2999" dirty="0">
              <a:solidFill>
                <a:srgbClr val="066056"/>
              </a:solidFill>
              <a:latin typeface="Times Neue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1104900"/>
            <a:ext cx="9886373" cy="1193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Europski</a:t>
            </a:r>
            <a:r>
              <a:rPr lang="en-US" sz="6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parlament</a:t>
            </a:r>
            <a:endParaRPr lang="en-US" sz="6999" dirty="0">
              <a:solidFill>
                <a:srgbClr val="066056"/>
              </a:solidFill>
              <a:latin typeface="Times Neue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925902" y="-394668"/>
            <a:ext cx="2692067" cy="11076336"/>
          </a:xfrm>
          <a:prstGeom prst="rect">
            <a:avLst/>
          </a:prstGeom>
          <a:solidFill>
            <a:srgbClr val="33A67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08988" y="5595327"/>
            <a:ext cx="6440824" cy="42958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l="6410" t="1303" b="1303"/>
          <a:stretch>
            <a:fillRect/>
          </a:stretch>
        </p:blipFill>
        <p:spPr>
          <a:xfrm>
            <a:off x="2425856" y="5606388"/>
            <a:ext cx="6718144" cy="468061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80352" y="2657375"/>
            <a:ext cx="12168530" cy="3405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Europski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sud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najviša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je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pravosudna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institucija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u EU-a. </a:t>
            </a: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Zadaća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: </a:t>
            </a:r>
          </a:p>
          <a:p>
            <a:pPr marL="647695" lvl="1" indent="-323848">
              <a:lnSpc>
                <a:spcPts val="4499"/>
              </a:lnSpc>
              <a:buFont typeface="Arial"/>
              <a:buChar char="•"/>
            </a:pP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mora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osigurati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primjenu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prava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na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cijelom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području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, </a:t>
            </a:r>
          </a:p>
          <a:p>
            <a:pPr marL="647695" lvl="1" indent="-323848">
              <a:lnSpc>
                <a:spcPts val="4499"/>
              </a:lnSpc>
              <a:buFont typeface="Arial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odlučuju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o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sporovima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između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fizičkih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i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pravnih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osobe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. </a:t>
            </a: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Svaka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država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ima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po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jednog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 panose="020B0604020202020204" charset="0"/>
              </a:rPr>
              <a:t>suca</a:t>
            </a:r>
            <a:r>
              <a:rPr lang="en-US" sz="2999" dirty="0">
                <a:solidFill>
                  <a:srgbClr val="066056"/>
                </a:solidFill>
                <a:latin typeface="Times Neue Roman" panose="020B0604020202020204" charset="0"/>
              </a:rPr>
              <a:t>. </a:t>
            </a:r>
          </a:p>
          <a:p>
            <a:pPr marL="0" lvl="1" indent="0" algn="l">
              <a:lnSpc>
                <a:spcPts val="4499"/>
              </a:lnSpc>
              <a:spcBef>
                <a:spcPct val="0"/>
              </a:spcBef>
            </a:pPr>
            <a:endParaRPr lang="en-US" sz="2999" dirty="0">
              <a:solidFill>
                <a:srgbClr val="066056"/>
              </a:solidFill>
              <a:latin typeface="Arim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895350"/>
            <a:ext cx="4889302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Europski</a:t>
            </a:r>
            <a:r>
              <a:rPr lang="en-US" sz="6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6999" dirty="0" err="1">
                <a:solidFill>
                  <a:srgbClr val="066056"/>
                </a:solidFill>
                <a:latin typeface="Times Neue Roman"/>
              </a:rPr>
              <a:t>sud</a:t>
            </a:r>
            <a:r>
              <a:rPr lang="en-US" sz="6999" dirty="0">
                <a:solidFill>
                  <a:srgbClr val="066056"/>
                </a:solidFill>
                <a:latin typeface="Times Neue Roman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925902" y="-394668"/>
            <a:ext cx="2692067" cy="11076336"/>
          </a:xfrm>
          <a:prstGeom prst="rect">
            <a:avLst/>
          </a:prstGeom>
          <a:solidFill>
            <a:srgbClr val="33A67B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4136" y="4806061"/>
            <a:ext cx="7949864" cy="530401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305050"/>
            <a:ext cx="13056238" cy="1684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2999" dirty="0">
                <a:solidFill>
                  <a:srgbClr val="066056"/>
                </a:solidFill>
                <a:latin typeface="Times Neue Roman"/>
              </a:rPr>
              <a:t>Brine se o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prihodima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i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rashodima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EU</a:t>
            </a:r>
            <a:r>
              <a:rPr lang="hr-HR" sz="2999" dirty="0">
                <a:solidFill>
                  <a:srgbClr val="066056"/>
                </a:solidFill>
                <a:latin typeface="Times Neue Roman"/>
              </a:rPr>
              <a:t>,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te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o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ispravnosti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financijskog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poslovanja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.</a:t>
            </a:r>
            <a:endParaRPr lang="hr-HR" sz="2999" dirty="0">
              <a:solidFill>
                <a:srgbClr val="066056"/>
              </a:solidFill>
              <a:latin typeface="Times Neue Roman"/>
            </a:endParaRP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Predsjednik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Revizorskog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suda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je Klaus Heiner-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Lehne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.</a:t>
            </a:r>
          </a:p>
          <a:p>
            <a:pPr marL="457200" indent="-457200">
              <a:lnSpc>
                <a:spcPts val="4499"/>
              </a:lnSpc>
              <a:buFont typeface="Arial" panose="020B0604020202020204" pitchFamily="34" charset="0"/>
              <a:buChar char="•"/>
            </a:pP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Sjedište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 je u </a:t>
            </a:r>
            <a:r>
              <a:rPr lang="en-US" sz="2999" dirty="0" err="1">
                <a:solidFill>
                  <a:srgbClr val="066056"/>
                </a:solidFill>
                <a:latin typeface="Times Neue Roman"/>
              </a:rPr>
              <a:t>Luksemburgu</a:t>
            </a:r>
            <a:r>
              <a:rPr lang="en-US" sz="2999" dirty="0">
                <a:solidFill>
                  <a:srgbClr val="066056"/>
                </a:solidFill>
                <a:latin typeface="Times Neue Roman"/>
              </a:rPr>
              <a:t>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196975"/>
            <a:ext cx="5531168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 err="1">
                <a:solidFill>
                  <a:srgbClr val="000000"/>
                </a:solidFill>
                <a:latin typeface="Times Neue Roman"/>
              </a:rPr>
              <a:t>Revizorski</a:t>
            </a:r>
            <a:r>
              <a:rPr lang="en-US" sz="6999" dirty="0">
                <a:solidFill>
                  <a:srgbClr val="000000"/>
                </a:solidFill>
                <a:latin typeface="Times Neue Roman"/>
              </a:rPr>
              <a:t> </a:t>
            </a:r>
            <a:r>
              <a:rPr lang="en-US" sz="6999" dirty="0" err="1">
                <a:solidFill>
                  <a:srgbClr val="000000"/>
                </a:solidFill>
                <a:latin typeface="Times Neue Roman"/>
              </a:rPr>
              <a:t>sud</a:t>
            </a:r>
            <a:r>
              <a:rPr lang="en-US" sz="6999" dirty="0">
                <a:solidFill>
                  <a:srgbClr val="000000"/>
                </a:solidFill>
                <a:latin typeface="Times Neue Roman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63391-B1B9-4847-94E4-AABAA60EC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3768400"/>
            <a:ext cx="7931456" cy="47146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E449C7D4548E74EB4D06312CC422588" ma:contentTypeVersion="14" ma:contentTypeDescription="Stvaranje novog dokumenta." ma:contentTypeScope="" ma:versionID="0e7609cb1b8387a562f3cf3cde3518c8">
  <xsd:schema xmlns:xsd="http://www.w3.org/2001/XMLSchema" xmlns:xs="http://www.w3.org/2001/XMLSchema" xmlns:p="http://schemas.microsoft.com/office/2006/metadata/properties" xmlns:ns2="903dd0af-58d5-438b-9dc9-c77095b3ca47" xmlns:ns3="8864c600-b6b4-4f31-863e-fa4b6c3f8109" targetNamespace="http://schemas.microsoft.com/office/2006/metadata/properties" ma:root="true" ma:fieldsID="ab421c3d92294d4e7a5aea26b9be7631" ns2:_="" ns3:_="">
    <xsd:import namespace="903dd0af-58d5-438b-9dc9-c77095b3ca47"/>
    <xsd:import namespace="8864c600-b6b4-4f31-863e-fa4b6c3f81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dd0af-58d5-438b-9dc9-c77095b3ca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64c600-b6b4-4f31-863e-fa4b6c3f810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77cf9cc-2cfe-4968-a766-2bb954b62952}" ma:internalName="TaxCatchAll" ma:showField="CatchAllData" ma:web="8864c600-b6b4-4f31-863e-fa4b6c3f81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3dd0af-58d5-438b-9dc9-c77095b3ca47">
      <Terms xmlns="http://schemas.microsoft.com/office/infopath/2007/PartnerControls"/>
    </lcf76f155ced4ddcb4097134ff3c332f>
    <TaxCatchAll xmlns="8864c600-b6b4-4f31-863e-fa4b6c3f8109" xsi:nil="true"/>
  </documentManagement>
</p:properties>
</file>

<file path=customXml/itemProps1.xml><?xml version="1.0" encoding="utf-8"?>
<ds:datastoreItem xmlns:ds="http://schemas.openxmlformats.org/officeDocument/2006/customXml" ds:itemID="{6983D78F-6D7F-40D9-AB50-E4F167D34D51}"/>
</file>

<file path=customXml/itemProps2.xml><?xml version="1.0" encoding="utf-8"?>
<ds:datastoreItem xmlns:ds="http://schemas.openxmlformats.org/officeDocument/2006/customXml" ds:itemID="{CEA13AE8-D7E0-4441-858A-2CC3181D6FA5}"/>
</file>

<file path=customXml/itemProps3.xml><?xml version="1.0" encoding="utf-8"?>
<ds:datastoreItem xmlns:ds="http://schemas.openxmlformats.org/officeDocument/2006/customXml" ds:itemID="{476AC3EB-37AB-495A-9851-EFD7F9F50CF7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432</Words>
  <Application>Microsoft Office PowerPoint</Application>
  <PresentationFormat>Custom</PresentationFormat>
  <Paragraphs>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Arimo</vt:lpstr>
      <vt:lpstr>Arial</vt:lpstr>
      <vt:lpstr>Calibri</vt:lpstr>
      <vt:lpstr>Times Neue Roman</vt:lpstr>
      <vt:lpstr>Garet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INSTITUCIJE EUROPSKE UNIJE </dc:title>
  <cp:lastModifiedBy>Lora Opančar</cp:lastModifiedBy>
  <cp:revision>4</cp:revision>
  <dcterms:created xsi:type="dcterms:W3CDTF">2006-08-16T00:00:00Z</dcterms:created>
  <dcterms:modified xsi:type="dcterms:W3CDTF">2022-04-07T19:43:34Z</dcterms:modified>
  <dc:identifier>DAE8xmW9RDA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0x0101007E449C7D4548E74EB4D06312CC422588</vt:lpwstr>
  </property>
</Properties>
</file>