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1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253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0954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3309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5516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3106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1602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98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89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00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94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46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000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030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6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412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03F8D-C69B-4429-90C7-A22FEFE9A883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AD5990-2F1E-4B46-8E89-5661A51433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6751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ean-union.europa.eu/institutions-law-budget/institutions-and-bodies_hr" TargetMode="External"/><Relationship Id="rId2" Type="http://schemas.openxmlformats.org/officeDocument/2006/relationships/hyperlink" Target="https://hr.wikipedia.org/wiki/Institucije_Europske_unij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DD7170-E964-47D9-9D1D-5CA36D7BFE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INSTITUCIJE EUROPSKE UNIJE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08A4EE-DC24-4BA7-ABCD-FB2F9526C4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Valentina Vorih, 4.OG</a:t>
            </a:r>
          </a:p>
        </p:txBody>
      </p:sp>
    </p:spTree>
    <p:extLst>
      <p:ext uri="{BB962C8B-B14F-4D97-AF65-F5344CB8AC3E}">
        <p14:creationId xmlns:p14="http://schemas.microsoft.com/office/powerpoint/2010/main" val="2976058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944D54-9164-4CE5-8E83-665F589F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D2E7F1-3C9D-4D00-AB80-C897D228B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https://hr.wikipedia.org/wiki/Institucije_Europske_unije</a:t>
            </a:r>
            <a:endParaRPr lang="hr-HR" dirty="0"/>
          </a:p>
          <a:p>
            <a:r>
              <a:rPr lang="hr-HR" dirty="0">
                <a:hlinkClick r:id="rId3"/>
              </a:rPr>
              <a:t>https://european-union.europa.eu/institutions-law-budget/institutions-and-bodies_hr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605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AB56EE-04BD-4618-9ACB-A0D6BAEA7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</a:rPr>
              <a:t>Ustroj EU</a:t>
            </a:r>
            <a:endParaRPr lang="hr-HR" cap="none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776A2E-1CB6-48B8-ABBF-61F13C546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7 glavnih institucija prema članku 13. Ugovora o EU:</a:t>
            </a:r>
          </a:p>
          <a:p>
            <a:r>
              <a:rPr lang="hr-HR" dirty="0"/>
              <a:t>Europski parlament</a:t>
            </a:r>
          </a:p>
          <a:p>
            <a:r>
              <a:rPr lang="hr-HR" dirty="0"/>
              <a:t>Europsko vijeće</a:t>
            </a:r>
          </a:p>
          <a:p>
            <a:r>
              <a:rPr lang="hr-HR" dirty="0"/>
              <a:t>Vijeće</a:t>
            </a:r>
          </a:p>
          <a:p>
            <a:r>
              <a:rPr lang="hr-HR" dirty="0"/>
              <a:t>Europska komisija</a:t>
            </a:r>
          </a:p>
          <a:p>
            <a:r>
              <a:rPr lang="hr-HR" dirty="0"/>
              <a:t>Sud europske unije</a:t>
            </a:r>
          </a:p>
          <a:p>
            <a:r>
              <a:rPr lang="hr-HR" dirty="0"/>
              <a:t>Europska središnja banka</a:t>
            </a:r>
          </a:p>
          <a:p>
            <a:r>
              <a:rPr lang="hr-HR" dirty="0"/>
              <a:t>Revizorski sud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852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0B019B-D764-436E-A64A-16262E7F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Europski parlament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DF2B94A-0292-4A95-BC85-67E85F46F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Jedno od 3 zakonodavna ogranka EU</a:t>
            </a:r>
          </a:p>
          <a:p>
            <a:r>
              <a:rPr lang="hr-HR" dirty="0"/>
              <a:t>Zajedno s Vijećem EU usvaja europsko zakonodavstvo </a:t>
            </a:r>
          </a:p>
          <a:p>
            <a:r>
              <a:rPr lang="hr-HR" dirty="0"/>
              <a:t>Bira se 705 zastupnika</a:t>
            </a:r>
          </a:p>
          <a:p>
            <a:r>
              <a:rPr lang="hr-HR" dirty="0"/>
              <a:t>Od 1979. građani svakih 5 godina glasanjem biraju članove Parlamenta</a:t>
            </a:r>
          </a:p>
          <a:p>
            <a:r>
              <a:rPr lang="hr-HR" dirty="0"/>
              <a:t>Sjedišta u Francuskoj, Belgiji i Luksemburgu</a:t>
            </a:r>
          </a:p>
          <a:p>
            <a:r>
              <a:rPr lang="hr-HR" dirty="0"/>
              <a:t>Predsjednik: Roberta </a:t>
            </a:r>
            <a:r>
              <a:rPr lang="hr-HR" dirty="0" err="1"/>
              <a:t>Metsola</a:t>
            </a:r>
            <a:endParaRPr lang="hr-HR" dirty="0"/>
          </a:p>
          <a:p>
            <a:endParaRPr lang="hr-HR" dirty="0"/>
          </a:p>
        </p:txBody>
      </p:sp>
      <p:pic>
        <p:nvPicPr>
          <p:cNvPr id="5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7E4EF795-C0E6-45A1-9E9D-085C9DB26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699" y="816638"/>
            <a:ext cx="2463627" cy="169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7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364D38-F6E9-49B6-A0B4-24C77F142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42170"/>
            <a:ext cx="8596668" cy="1320800"/>
          </a:xfrm>
        </p:spPr>
        <p:txBody>
          <a:bodyPr/>
          <a:lstStyle/>
          <a:p>
            <a:r>
              <a:rPr lang="hr-HR" dirty="0"/>
              <a:t>Europsko Vijeće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54F4AE-ED81-4AAE-9722-DFC0EB0B3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55889"/>
            <a:ext cx="8596668" cy="3880773"/>
          </a:xfrm>
        </p:spPr>
        <p:txBody>
          <a:bodyPr/>
          <a:lstStyle/>
          <a:p>
            <a:r>
              <a:rPr lang="hr-HR" dirty="0"/>
              <a:t>Sastoji se od predsjednika država ili predsjednika vlada država članica EU, predsjednika Europskog vijeća i predsjednika Komisije</a:t>
            </a:r>
          </a:p>
          <a:p>
            <a:r>
              <a:rPr lang="hr-HR" dirty="0"/>
              <a:t>Razvilo se 1960-ih</a:t>
            </a:r>
          </a:p>
          <a:p>
            <a:r>
              <a:rPr lang="hr-HR" dirty="0"/>
              <a:t>Čelnici država ili vlada sastaju se najmanje 2 puta godišnje </a:t>
            </a:r>
          </a:p>
          <a:p>
            <a:r>
              <a:rPr lang="hr-HR" dirty="0"/>
              <a:t>Raspravljanje o pitanjima bitnim za Uniju</a:t>
            </a:r>
          </a:p>
          <a:p>
            <a:r>
              <a:rPr lang="hr-HR" dirty="0"/>
              <a:t>Predsjednik: Charles Michel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1CC39BA-798A-4776-8705-1CFD9536F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452" y="859632"/>
            <a:ext cx="1771550" cy="151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5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962EFC-B7FA-4A38-B917-0A3FB3E46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Vijeće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F389DF-8F78-4FDC-8D93-2E01FE82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51114"/>
            <a:ext cx="8596668" cy="3880773"/>
          </a:xfrm>
        </p:spPr>
        <p:txBody>
          <a:bodyPr/>
          <a:lstStyle/>
          <a:p>
            <a:r>
              <a:rPr lang="hr-HR" dirty="0"/>
              <a:t>Sastoji se 27 ministara od kojih svaki predstavlja jednu državu članicu</a:t>
            </a:r>
          </a:p>
          <a:p>
            <a:r>
              <a:rPr lang="hr-HR" dirty="0"/>
              <a:t>Sastajanje ministara i dužnosnika zbog donošenja zakona usklađivanja politika koje spadaju u nadležnost EU</a:t>
            </a:r>
          </a:p>
          <a:p>
            <a:r>
              <a:rPr lang="hr-HR" dirty="0"/>
              <a:t>Glavni donositelj odluka i propisa</a:t>
            </a:r>
          </a:p>
          <a:p>
            <a:r>
              <a:rPr lang="hr-HR" dirty="0"/>
              <a:t>Novi zakoni se donose uz suglasnost Parlamenta</a:t>
            </a:r>
          </a:p>
          <a:p>
            <a:r>
              <a:rPr lang="hr-HR" dirty="0"/>
              <a:t>Sjedište u Bruxellesu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65BD1AB-FA26-4F57-8C97-2D8BF0C88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5" y="819150"/>
            <a:ext cx="31432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2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D4EB51-23EA-4765-8C7E-C9B750BB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Europska komisija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853E2B-7CDE-4C75-A624-8DE94D17A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Glavno izvršno tijelo EU</a:t>
            </a:r>
          </a:p>
          <a:p>
            <a:r>
              <a:rPr lang="hr-HR" dirty="0"/>
              <a:t>Promicanje općih interesa, predlaganje zakonodavnih činova, provedba odluka Parlamenta i Vijeća, poštivanje ugovora EU, izvršavanje proračuna EU</a:t>
            </a:r>
          </a:p>
          <a:p>
            <a:r>
              <a:rPr lang="hr-HR" dirty="0"/>
              <a:t>Nadnacionalni karakter</a:t>
            </a:r>
          </a:p>
          <a:p>
            <a:r>
              <a:rPr lang="hr-HR" dirty="0"/>
              <a:t>27 članova</a:t>
            </a:r>
          </a:p>
          <a:p>
            <a:r>
              <a:rPr lang="hr-HR" dirty="0"/>
              <a:t>Mandat povjerenika traje 5 godina</a:t>
            </a:r>
          </a:p>
          <a:p>
            <a:r>
              <a:rPr lang="hr-HR" dirty="0"/>
              <a:t>Sjedište u Bruxellesu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42B4E4F-6E3F-436A-9C80-DC387EA96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5" y="728662"/>
            <a:ext cx="2294527" cy="159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91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4B1340-C029-47C3-BA35-3E3FF918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Sud Europske unije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A8C59D-C934-4DF8-A7C3-AA56618CA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Obuhvaća: </a:t>
            </a:r>
          </a:p>
          <a:p>
            <a:r>
              <a:rPr lang="hr-HR" dirty="0"/>
              <a:t>1. Sud – obuhvaća 28 sudaca iz svake države članice i 11 nezavisnih odvjetnika</a:t>
            </a:r>
          </a:p>
          <a:p>
            <a:r>
              <a:rPr lang="hr-HR" dirty="0"/>
              <a:t>          -mandat traje 6 godina </a:t>
            </a:r>
          </a:p>
          <a:p>
            <a:r>
              <a:rPr lang="hr-HR" dirty="0"/>
              <a:t>2. Opći sud – pravni temelj mu je Jedinstveni europski akt</a:t>
            </a:r>
          </a:p>
          <a:p>
            <a:r>
              <a:rPr lang="hr-HR" dirty="0"/>
              <a:t>3. Specijalizirane sudove – Službenički sud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030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4BC552-6E1E-4E90-B971-29FA238B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Europska središnja banka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292641-6BA2-4EE0-9A62-B96617082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79689"/>
            <a:ext cx="8596668" cy="3880773"/>
          </a:xfrm>
        </p:spPr>
        <p:txBody>
          <a:bodyPr/>
          <a:lstStyle/>
          <a:p>
            <a:r>
              <a:rPr lang="hr-HR" dirty="0"/>
              <a:t>Središnja banke eurozone, monetarne unije 19 država članica</a:t>
            </a:r>
          </a:p>
          <a:p>
            <a:r>
              <a:rPr lang="hr-HR" dirty="0"/>
              <a:t>Euro kao glavna valuta</a:t>
            </a:r>
          </a:p>
          <a:p>
            <a:r>
              <a:rPr lang="hr-HR" dirty="0"/>
              <a:t>Osnovana u sklopu Ugovora iz Amsterdama</a:t>
            </a:r>
          </a:p>
          <a:p>
            <a:r>
              <a:rPr lang="hr-HR" dirty="0"/>
              <a:t>Jedna od 4 najvažnije banke u svijetu</a:t>
            </a:r>
          </a:p>
          <a:p>
            <a:r>
              <a:rPr lang="hr-HR" dirty="0"/>
              <a:t>Predsjednik: Christine </a:t>
            </a:r>
            <a:r>
              <a:rPr lang="hr-HR" dirty="0" err="1"/>
              <a:t>Lagarde</a:t>
            </a: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45474F4-C324-45B4-813A-DE90AB370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985837"/>
            <a:ext cx="1400175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EBBEC9-E4FE-4207-9E69-6B4E01D2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Revizorski sud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F36F20-738D-4C65-990C-B779DCA8E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Kontrolna institucija</a:t>
            </a:r>
          </a:p>
          <a:p>
            <a:r>
              <a:rPr lang="hr-HR" dirty="0"/>
              <a:t>Nadležna da ispituje sve prihode i rashode svih tijela koje je osnovala Zajednica</a:t>
            </a:r>
          </a:p>
          <a:p>
            <a:r>
              <a:rPr lang="hr-HR" dirty="0"/>
              <a:t>Kontrolira ispravnost i zakonitost, te regularnost svih transakcija</a:t>
            </a:r>
          </a:p>
          <a:p>
            <a:r>
              <a:rPr lang="hr-HR" dirty="0"/>
              <a:t>Ima 25 članova koje imenuje Vijeće EU (uz Parlament)</a:t>
            </a:r>
          </a:p>
          <a:p>
            <a:r>
              <a:rPr lang="hr-HR" dirty="0"/>
              <a:t>Sjedište u Luksemburgu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859095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449C7D4548E74EB4D06312CC422588" ma:contentTypeVersion="14" ma:contentTypeDescription="Stvaranje novog dokumenta." ma:contentTypeScope="" ma:versionID="0e7609cb1b8387a562f3cf3cde3518c8">
  <xsd:schema xmlns:xsd="http://www.w3.org/2001/XMLSchema" xmlns:xs="http://www.w3.org/2001/XMLSchema" xmlns:p="http://schemas.microsoft.com/office/2006/metadata/properties" xmlns:ns2="903dd0af-58d5-438b-9dc9-c77095b3ca47" xmlns:ns3="8864c600-b6b4-4f31-863e-fa4b6c3f8109" targetNamespace="http://schemas.microsoft.com/office/2006/metadata/properties" ma:root="true" ma:fieldsID="ab421c3d92294d4e7a5aea26b9be7631" ns2:_="" ns3:_="">
    <xsd:import namespace="903dd0af-58d5-438b-9dc9-c77095b3ca47"/>
    <xsd:import namespace="8864c600-b6b4-4f31-863e-fa4b6c3f81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dd0af-58d5-438b-9dc9-c77095b3c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4c600-b6b4-4f31-863e-fa4b6c3f810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77cf9cc-2cfe-4968-a766-2bb954b62952}" ma:internalName="TaxCatchAll" ma:showField="CatchAllData" ma:web="8864c600-b6b4-4f31-863e-fa4b6c3f81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03dd0af-58d5-438b-9dc9-c77095b3ca47">
      <Terms xmlns="http://schemas.microsoft.com/office/infopath/2007/PartnerControls"/>
    </lcf76f155ced4ddcb4097134ff3c332f>
    <TaxCatchAll xmlns="8864c600-b6b4-4f31-863e-fa4b6c3f8109" xsi:nil="true"/>
  </documentManagement>
</p:properties>
</file>

<file path=customXml/itemProps1.xml><?xml version="1.0" encoding="utf-8"?>
<ds:datastoreItem xmlns:ds="http://schemas.openxmlformats.org/officeDocument/2006/customXml" ds:itemID="{08F4258C-DEA7-430B-95F4-C8DA3D6341D5}"/>
</file>

<file path=customXml/itemProps2.xml><?xml version="1.0" encoding="utf-8"?>
<ds:datastoreItem xmlns:ds="http://schemas.openxmlformats.org/officeDocument/2006/customXml" ds:itemID="{0F3D79FC-27B5-4AF7-B013-559BFD888F16}"/>
</file>

<file path=customXml/itemProps3.xml><?xml version="1.0" encoding="utf-8"?>
<ds:datastoreItem xmlns:ds="http://schemas.openxmlformats.org/officeDocument/2006/customXml" ds:itemID="{69C82994-2E20-4FF4-B3AD-783B37731E27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348</Words>
  <Application>Microsoft Office PowerPoint</Application>
  <PresentationFormat>Široki zaslon</PresentationFormat>
  <Paragraphs>60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INSTITUCIJE EUROPSKE UNIJE</vt:lpstr>
      <vt:lpstr>Ustroj EU</vt:lpstr>
      <vt:lpstr>Europski parlament</vt:lpstr>
      <vt:lpstr>Europsko Vijeće</vt:lpstr>
      <vt:lpstr>Vijeće</vt:lpstr>
      <vt:lpstr>Europska komisija</vt:lpstr>
      <vt:lpstr>Sud Europske unije</vt:lpstr>
      <vt:lpstr>Europska središnja banka</vt:lpstr>
      <vt:lpstr>Revizorski sud</vt:lpstr>
      <vt:lpstr>Izvori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EUROPSKE UNIJE</dc:title>
  <dc:creator>Valentina Vorih</dc:creator>
  <cp:lastModifiedBy>Valentina Vorih</cp:lastModifiedBy>
  <cp:revision>1</cp:revision>
  <dcterms:created xsi:type="dcterms:W3CDTF">2022-04-07T20:19:56Z</dcterms:created>
  <dcterms:modified xsi:type="dcterms:W3CDTF">2022-04-07T21:03:35Z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0x0101007E449C7D4548E74EB4D06312CC422588</vt:lpwstr>
  </property>
</Properties>
</file>