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3E5ECF-23FE-4562-9E52-3FC2CE14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8BD798-FA32-4E17-BF00-AB4C2AE3B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76046F-58FC-4525-A7B1-1A2B7BBD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433E95-914A-4299-B6BB-4BB04CDF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1C2331-DECB-403D-839C-8CC3C37B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47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53B638-9B55-487C-95E3-7CFA289E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261DE49-6D3D-4445-A7C0-150C3BEF1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EAD425-61A5-4747-AF99-BF29FD1B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9C7481-2549-4A0A-8291-7C9A30C0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45CB5AA-F597-44FA-837D-6F51539C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41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2E0F7B2-FA54-4DA3-9340-9EE90B96C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B80174C-C374-4ACF-BE30-1082F7B92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61B6D0-AE4D-427A-BDC4-0FB33B9A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F52F69-7052-4671-921D-7C138ADB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A42147-F1CC-43BD-8746-A1C4ADBF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53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404FA3-99D8-4F57-A5D6-0AC33EA4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1D022E-68BC-4BE1-AB34-43B7F24D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FB7E98-307B-4CBF-A838-628866C6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4AFB08-9D45-463F-B750-6D98346A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7F8C22-7616-4AC2-BD8F-01C7EED9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557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0FE20D-B2D5-4BC9-A601-0BA08DFE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0656D4-FEFE-45BA-A337-9FA3A9D66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4EC85C-C9BE-44F8-B116-3A33927E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60CB46-F4F1-4511-9F0B-B4B4A7DA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964C51-22B5-4124-ACFA-50D21A5F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20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1C62E0-8085-40C2-9EE8-4520473B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ABC401-037D-4210-B2B6-607A8A554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89E13AC-39F1-4239-90B7-DA9AF3518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7099A51-AF43-4CF1-8BC5-441D658A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0F1E5D-DF1C-4869-B8CE-19212A09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77DAA89-0CC5-494E-8A5A-F4CBBF4C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92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CFBB5-6BC7-45EF-8820-39CEBE4F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55966DD-488F-4591-9199-110E8F050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B6DED66-C010-401F-8C21-D32C4CCF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5C90D03-D3F9-467D-ACF2-42731F3B8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083648C-EE2A-443D-866E-0F3B3FC5D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16DCCED-2A85-49E4-9D81-9EF87D31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F430ECC-9CAD-4998-9D63-17CEB711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87894B6-C2FE-431A-A196-53F1847B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18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1A25D5-C839-4C8F-A223-E27E277D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D45B9A5-C57C-4782-8A2D-B37750EF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2F18800-924B-4027-921E-74F1C4A8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9754ED5-25AB-4324-B3A3-CA767A47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AD25DBA-CE99-423B-9DA5-BA095FF5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C9343D7-D2B4-4713-91A7-1416B3A7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2362B06-7115-46F3-B5EE-746691C6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43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3E2385-5364-468A-AE7C-6D891D01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FCFFD8-5CD9-48AD-AE60-F3170E46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7DAF86-0172-401D-8660-E2B38651A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03905C0-0A03-46F0-8BD1-66DD986C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A9A4DE2-62B3-4C70-AFC9-90EE809E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492A2A5-36D3-42CA-BB6F-DFDD0E94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98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06134F-15BA-46B3-9BCD-F69E7BA9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7B1969D-2465-42E0-961B-21E8FB29A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028EF77-6B4A-434C-9D76-8F80FEC31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15CC971-55DD-4130-A6AE-62C61350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0218604-F3DE-44A9-A71E-DAF65247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15A2F6D-7823-4136-B318-E8DB6A9F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425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2EC6DCD-6D73-4D89-AC5C-5C62B83E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F21EC6-7A46-4D52-B82B-7FEDBAAAE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110C32-6012-409A-B57D-579829343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46C19-0ADE-4962-BB16-74675639CFBD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1DF7AA-B0BB-44D9-AEA6-4A4E521F8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41AB58-10FA-42F0-91B5-5A93BAC94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4FA2-7972-4396-9023-829708DAB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651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0.gstatic.com/images?q=tbn:ANd9GcSvCJ6huUHJmSPfBnq11C3v9hzViGyRfQ1GTHcgv-KIWAJ8pyWhUb8pSAU7u1Z5eh2_I1c&amp;usqp=CAU" TargetMode="External"/><Relationship Id="rId13" Type="http://schemas.openxmlformats.org/officeDocument/2006/relationships/hyperlink" Target="https://upload.wikimedia.org/wikipedia/commons/thumb/8/8f/Euro_symbol.svg/1200px-Euro_symbol.svg.png" TargetMode="External"/><Relationship Id="rId3" Type="http://schemas.openxmlformats.org/officeDocument/2006/relationships/hyperlink" Target="https://hrvatski-dom.com/images/vijesti/2014/05/NATO-logo.jpg" TargetMode="External"/><Relationship Id="rId7" Type="http://schemas.openxmlformats.org/officeDocument/2006/relationships/hyperlink" Target="https://images.ctfassets.net/i01duvb6kq77/3wVQB5qMEqngN1HL3JDNnF/851ae081345023447684b14cad84d968/1.1.Construction-of-Berlin-Wall.jpg?fm=jpg&amp;fl=progressive&amp;q=80&amp;w=1100" TargetMode="External"/><Relationship Id="rId12" Type="http://schemas.openxmlformats.org/officeDocument/2006/relationships/hyperlink" Target="https://express.24sata.hr/media/img/8d/41/112f7e14a08a1c36f8e2.jpeg" TargetMode="External"/><Relationship Id="rId2" Type="http://schemas.openxmlformats.org/officeDocument/2006/relationships/hyperlink" Target="https://www.enciklopedija.hr/Ilustracije/AS_1216.jpg" TargetMode="External"/><Relationship Id="rId16" Type="http://schemas.openxmlformats.org/officeDocument/2006/relationships/hyperlink" Target="https://www.arz.hr/wp-content/uploads/2022/01/kad-dolazi-euro-u-hrvatskoj-scal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vce.eu/content/publication/2009/2/13/7d52ffb3-622e-400f-bb31-e92235d0e69c/publishable.jpg" TargetMode="External"/><Relationship Id="rId11" Type="http://schemas.openxmlformats.org/officeDocument/2006/relationships/hyperlink" Target="https://policijska-akademija.gov.hr/userdocsimages/04_vps/ERASMUS.png?width=1500&amp;height=1000&amp;mode=max" TargetMode="External"/><Relationship Id="rId5" Type="http://schemas.openxmlformats.org/officeDocument/2006/relationships/hyperlink" Target="https://media.euobserver.com/a87c58f9c007459128048f208055e001.jpg" TargetMode="External"/><Relationship Id="rId15" Type="http://schemas.openxmlformats.org/officeDocument/2006/relationships/hyperlink" Target="http://europski-fondovi.eu/sites/default/files/styles/medium/public/field/image/eu%20shopping%20bag.jpg?itok=ZSlhGLb6" TargetMode="External"/><Relationship Id="rId10" Type="http://schemas.openxmlformats.org/officeDocument/2006/relationships/hyperlink" Target="https://melius-promet.hr/images/priroda.jpg" TargetMode="External"/><Relationship Id="rId4" Type="http://schemas.openxmlformats.org/officeDocument/2006/relationships/hyperlink" Target="https://www.portalnovosti.com/img/media/image/68u71m8tau5c3phwvtr44qcgqfd.jpg" TargetMode="External"/><Relationship Id="rId9" Type="http://schemas.openxmlformats.org/officeDocument/2006/relationships/hyperlink" Target="https://puntomarinero.com/images/the-customs-union-is-definition_1.jpg" TargetMode="External"/><Relationship Id="rId14" Type="http://schemas.openxmlformats.org/officeDocument/2006/relationships/hyperlink" Target="https://european-union.europa.eu/principles-countries-history/history-eu_h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D169320-E3D4-403D-8554-3AED65694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8" b="70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ED2369-2C58-416F-B23C-1DA4F8B6F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hr-HR" sz="5400"/>
              <a:t>Povijest Europske Unije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862DC7-4027-4AA1-A42D-2F7ABF122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hr-HR"/>
              <a:t>Anja Petriševac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222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58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0AE037-783B-4679-BF0F-C2C89DE2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1990. – 1999.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E70A14-619F-4B3F-B0CF-3253DCF17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hr-HR" sz="2000" dirty="0"/>
              <a:t>1. siječnja 1993. – pokretanje </a:t>
            </a:r>
            <a:r>
              <a:rPr lang="hr-HR" sz="2000" dirty="0">
                <a:solidFill>
                  <a:srgbClr val="002060"/>
                </a:solidFill>
              </a:rPr>
              <a:t>jedinstvenog tržišta</a:t>
            </a:r>
          </a:p>
          <a:p>
            <a:r>
              <a:rPr lang="pl-PL" sz="2000" dirty="0"/>
              <a:t>1. siječnja 1994. – uspostavljen Europski gospodarski prostor</a:t>
            </a:r>
          </a:p>
          <a:p>
            <a:r>
              <a:rPr lang="pt-BR" sz="2000" dirty="0"/>
              <a:t>1995. – EU dobiva tri nove članice: Austrija, Finska i Švedska</a:t>
            </a:r>
            <a:endParaRPr lang="hr-HR" sz="2000" dirty="0"/>
          </a:p>
          <a:p>
            <a:r>
              <a:rPr lang="hr-HR" sz="2000" dirty="0"/>
              <a:t>1999. – uvođenje </a:t>
            </a:r>
            <a:r>
              <a:rPr lang="hr-HR" sz="2000" b="1" dirty="0"/>
              <a:t>eura</a:t>
            </a:r>
          </a:p>
          <a:p>
            <a:pPr lvl="1"/>
            <a:r>
              <a:rPr lang="hr-HR" sz="2000" dirty="0"/>
              <a:t>u 11 zemalja </a:t>
            </a:r>
          </a:p>
          <a:p>
            <a:pPr lvl="1"/>
            <a:r>
              <a:rPr lang="hr-HR" sz="2000" dirty="0"/>
              <a:t>samo za trgovačke i financijske transakcije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D900417-70D4-4647-9561-EDCA96282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1" t="16818" r="28359" b="27916"/>
          <a:stretch/>
        </p:blipFill>
        <p:spPr>
          <a:xfrm>
            <a:off x="7211264" y="3429000"/>
            <a:ext cx="4737650" cy="29687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EF0CA91-70F5-4B50-9F16-AC48A29FC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525" y="253895"/>
            <a:ext cx="2464914" cy="23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0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1AEF61-A8F1-4797-B07B-BF82C144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2000. – 2009.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8F36A2-C957-4062-93E9-585E2F5D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hr-HR" sz="2000"/>
              <a:t>daljnje širenje</a:t>
            </a:r>
          </a:p>
          <a:p>
            <a:r>
              <a:rPr lang="hr-HR" sz="2000"/>
              <a:t> Ugovor iz Lisabona</a:t>
            </a:r>
          </a:p>
          <a:p>
            <a:r>
              <a:rPr lang="hr-HR" sz="2000"/>
              <a:t>2001. – Ugovor iz Nice</a:t>
            </a:r>
          </a:p>
          <a:p>
            <a:r>
              <a:rPr lang="hr-HR" sz="2000"/>
              <a:t>2002. – puštanje novčanica i kovanica eura u optjecaj u 12 zemalja</a:t>
            </a:r>
          </a:p>
          <a:p>
            <a:r>
              <a:rPr lang="hr-HR" sz="2000"/>
              <a:t>2004. – deset novih zemalja</a:t>
            </a:r>
          </a:p>
          <a:p>
            <a:pPr lvl="1"/>
            <a:r>
              <a:rPr lang="hr-HR" sz="2000"/>
              <a:t>Cipar, Malta, Češka, Estonija, Mađarska, Latvija, Litva, Poljska, Slovačka i Slovenija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D2BBD30-C020-49A2-B473-1864B5B69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5" t="12772" r="20750" b="30570"/>
          <a:stretch/>
        </p:blipFill>
        <p:spPr>
          <a:xfrm>
            <a:off x="5492497" y="517764"/>
            <a:ext cx="5663954" cy="2911236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1A0B22B4-7091-47BD-AC15-DCDD748C3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68" b="14449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174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21CDAC-4A0F-4D96-A003-5D69CCAA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4350"/>
            <a:ext cx="10668000" cy="5662613"/>
          </a:xfrm>
        </p:spPr>
        <p:txBody>
          <a:bodyPr/>
          <a:lstStyle/>
          <a:p>
            <a:r>
              <a:rPr lang="pt-BR"/>
              <a:t>1. lipnja 2005. – Ustav EU-a</a:t>
            </a:r>
            <a:endParaRPr lang="hr-HR"/>
          </a:p>
          <a:p>
            <a:r>
              <a:rPr lang="pt-BR"/>
              <a:t>2007. – </a:t>
            </a:r>
            <a:r>
              <a:rPr lang="hr-HR"/>
              <a:t>nove članice: </a:t>
            </a:r>
            <a:r>
              <a:rPr lang="pt-BR"/>
              <a:t>Bugarsk</a:t>
            </a:r>
            <a:r>
              <a:rPr lang="hr-HR"/>
              <a:t>a</a:t>
            </a:r>
            <a:r>
              <a:rPr lang="pt-BR"/>
              <a:t> i Rumunjsk</a:t>
            </a:r>
            <a:r>
              <a:rPr lang="hr-HR"/>
              <a:t>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2D7E832-6E0A-4BE9-B84B-28C98F4A3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9" t="17430" r="22812" b="27917"/>
          <a:stretch/>
        </p:blipFill>
        <p:spPr>
          <a:xfrm>
            <a:off x="237242" y="1745456"/>
            <a:ext cx="6677908" cy="361950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41DFC44-88DB-4F39-8C25-466CAC0A2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9" t="26527" r="12501" b="54167"/>
          <a:stretch/>
        </p:blipFill>
        <p:spPr>
          <a:xfrm>
            <a:off x="76200" y="5400676"/>
            <a:ext cx="9391650" cy="132397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78A5FC0-B77C-494F-B9C5-0B33DD4EA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653" y="514350"/>
            <a:ext cx="2579147" cy="3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4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B6873B9-972B-460C-A6AA-2825AAA7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2010. – 2019.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64B314-2DD4-43F5-9F27-ABEB16BE5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t-BR" sz="1700" dirty="0"/>
              <a:t>2010. – Europa se suočava s </a:t>
            </a:r>
            <a:r>
              <a:rPr lang="pt-BR" sz="1700" b="1" dirty="0"/>
              <a:t>financijskom krizom</a:t>
            </a:r>
            <a:endParaRPr lang="hr-HR" sz="1700" b="1" dirty="0"/>
          </a:p>
          <a:p>
            <a:r>
              <a:rPr lang="pl-PL" sz="1700" dirty="0"/>
              <a:t>10. prosinca 2012. – EU-u je dodijeljena </a:t>
            </a:r>
            <a:r>
              <a:rPr lang="pl-PL" sz="1700" b="1" dirty="0"/>
              <a:t>Nobelova nagrada za mir</a:t>
            </a:r>
          </a:p>
          <a:p>
            <a:r>
              <a:rPr lang="pt-BR" sz="1700" b="1" dirty="0"/>
              <a:t>1. srpnja 2013. – Hrvatska postaje 28. država članica EU-a</a:t>
            </a:r>
            <a:endParaRPr lang="hr-HR" sz="1700" b="1" dirty="0"/>
          </a:p>
          <a:p>
            <a:r>
              <a:rPr lang="pl-PL" sz="1700" dirty="0"/>
              <a:t>2015. – Pariški sporazum o klimatskim promjenama</a:t>
            </a:r>
          </a:p>
          <a:p>
            <a:r>
              <a:rPr lang="hr-HR" sz="1700" dirty="0"/>
              <a:t>2016. – </a:t>
            </a:r>
            <a:r>
              <a:rPr lang="hr-HR" sz="1700" b="1" dirty="0"/>
              <a:t>Ujedinjeno Kraljevstvo- izlazak iz EU-a</a:t>
            </a:r>
          </a:p>
          <a:p>
            <a:r>
              <a:rPr lang="hr-HR" sz="1700" dirty="0"/>
              <a:t>2019.- europski zeleni plan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89C5D7D-722B-4708-BA85-22DD53410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57" t="15154" r="10970" b="22564"/>
          <a:stretch/>
        </p:blipFill>
        <p:spPr>
          <a:xfrm>
            <a:off x="5669758" y="2812888"/>
            <a:ext cx="5684042" cy="32447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DD0AFF5-E4BE-4317-BDE3-F9EDFFB54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895" y="219075"/>
            <a:ext cx="31432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3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E0AB0FA-3628-48BB-9A19-9B19C18B4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6" t="25972" r="26719" b="20972"/>
          <a:stretch/>
        </p:blipFill>
        <p:spPr>
          <a:xfrm>
            <a:off x="542924" y="114299"/>
            <a:ext cx="7315201" cy="42403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5280010-D9D4-44B7-8A06-FF23EC3F5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8" t="28889" r="14531" b="50000"/>
          <a:stretch/>
        </p:blipFill>
        <p:spPr>
          <a:xfrm>
            <a:off x="1600200" y="5105400"/>
            <a:ext cx="8991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5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77E4A5-CD5F-4B96-8997-0AC4F27A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3FA43E-B89C-4E58-9E57-5FE45DF44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8" y="1825625"/>
            <a:ext cx="10732362" cy="4486398"/>
          </a:xfrm>
        </p:spPr>
        <p:txBody>
          <a:bodyPr>
            <a:normAutofit fontScale="47500" lnSpcReduction="20000"/>
          </a:bodyPr>
          <a:lstStyle/>
          <a:p>
            <a:r>
              <a:rPr lang="hr-HR" dirty="0">
                <a:hlinkClick r:id="rId2"/>
              </a:rPr>
              <a:t>https://www.enciklopedija.hr/Ilustracije/AS_1216.jpg</a:t>
            </a:r>
            <a:endParaRPr lang="hr-HR" dirty="0"/>
          </a:p>
          <a:p>
            <a:r>
              <a:rPr lang="hr-HR" dirty="0">
                <a:hlinkClick r:id="rId3"/>
              </a:rPr>
              <a:t>https://hrvatski-dom.com/images/vijesti/2014/05/NATO-logo.jpg</a:t>
            </a:r>
            <a:endParaRPr lang="hr-HR" dirty="0"/>
          </a:p>
          <a:p>
            <a:r>
              <a:rPr lang="hr-HR" dirty="0">
                <a:hlinkClick r:id="rId4"/>
              </a:rPr>
              <a:t>https://www.portalnovosti.com/img/media/image/68u71m8tau5c3phwvtr44qcgqfd.jpg</a:t>
            </a:r>
            <a:endParaRPr lang="hr-HR" dirty="0"/>
          </a:p>
          <a:p>
            <a:r>
              <a:rPr lang="hr-HR" dirty="0">
                <a:hlinkClick r:id="rId5"/>
              </a:rPr>
              <a:t>https://media.euobserver.com/a87c58f9c007459128048f208055e001.jpg</a:t>
            </a:r>
            <a:endParaRPr lang="hr-HR" dirty="0"/>
          </a:p>
          <a:p>
            <a:r>
              <a:rPr lang="hr-HR" dirty="0">
                <a:hlinkClick r:id="rId6"/>
              </a:rPr>
              <a:t>https://www.cvce.eu/content/publication/2009/2/13/7d52ffb3-622e-400f-bb31-e92235d0e69c/publishable.jpg</a:t>
            </a:r>
            <a:endParaRPr lang="hr-HR" dirty="0"/>
          </a:p>
          <a:p>
            <a:r>
              <a:rPr lang="hr-HR" dirty="0">
                <a:hlinkClick r:id="rId7"/>
              </a:rPr>
              <a:t>https://images.ctfassets.net/i01duvb6kq77/3wVQB5qMEqngN1HL3JDNnF/851ae081345023447684b14cad84d968/1.1.Construction-of-Berlin-Wall.jpg?fm=jpg&amp;fl=progressive&amp;q=80&amp;w=1100</a:t>
            </a:r>
            <a:endParaRPr lang="hr-HR" dirty="0"/>
          </a:p>
          <a:p>
            <a:r>
              <a:rPr lang="hr-HR" dirty="0">
                <a:hlinkClick r:id="rId8"/>
              </a:rPr>
              <a:t>https://encrypted-tbn0.gstatic.com/images?q=tbn:ANd9GcSvCJ6huUHJmSPfBnq11C3v9hzViGyRfQ1GTHcgv-KIWAJ8pyWhUb8pSAU7u1Z5eh2_I1c&amp;usqp=CAU</a:t>
            </a:r>
            <a:endParaRPr lang="hr-HR" dirty="0"/>
          </a:p>
          <a:p>
            <a:r>
              <a:rPr lang="hr-HR" dirty="0">
                <a:hlinkClick r:id="rId9"/>
              </a:rPr>
              <a:t>https://puntomarinero.com/images/the-customs-union-is-definition_1.jpg</a:t>
            </a:r>
            <a:endParaRPr lang="hr-HR" dirty="0"/>
          </a:p>
          <a:p>
            <a:r>
              <a:rPr lang="hr-HR" dirty="0">
                <a:hlinkClick r:id="rId10"/>
              </a:rPr>
              <a:t>https://melius-promet.hr/images/priroda.jpg</a:t>
            </a:r>
            <a:endParaRPr lang="hr-HR" dirty="0"/>
          </a:p>
          <a:p>
            <a:r>
              <a:rPr lang="hr-HR" dirty="0">
                <a:hlinkClick r:id="rId11"/>
              </a:rPr>
              <a:t>https://policijska-akademija.gov.hr/userdocsimages//04_vps/ERASMUS.png?width=1500&amp;height=1000&amp;mode=max</a:t>
            </a:r>
            <a:endParaRPr lang="hr-HR" dirty="0"/>
          </a:p>
          <a:p>
            <a:r>
              <a:rPr lang="hr-HR" dirty="0">
                <a:hlinkClick r:id="rId12"/>
              </a:rPr>
              <a:t>https://express.24sata.hr/media/img/8d/41/112f7e14a08a1c36f8e2.jpeg</a:t>
            </a:r>
            <a:endParaRPr lang="hr-HR" dirty="0"/>
          </a:p>
          <a:p>
            <a:r>
              <a:rPr lang="hr-HR" dirty="0">
                <a:hlinkClick r:id="rId13"/>
              </a:rPr>
              <a:t>https://upload.wikimedia.org/wikipedia/commons/thumb/8/8f/Euro_symbol.svg/1200px-Euro_symbol.svg.png</a:t>
            </a:r>
            <a:endParaRPr lang="hr-HR" dirty="0"/>
          </a:p>
          <a:p>
            <a:r>
              <a:rPr lang="hr-HR" dirty="0">
                <a:hlinkClick r:id="rId14"/>
              </a:rPr>
              <a:t>https://european-union.europa.eu/principles-countries-history/history-eu_hr</a:t>
            </a:r>
            <a:endParaRPr lang="hr-HR" dirty="0"/>
          </a:p>
          <a:p>
            <a:r>
              <a:rPr lang="hr-HR" dirty="0">
                <a:hlinkClick r:id="rId15"/>
              </a:rPr>
              <a:t>http://europski-fondovi.eu/sites/default/files/styles/medium/public/field/image/eu%20shopping%20bag.jpg?itok=ZSlhGLb6</a:t>
            </a:r>
            <a:endParaRPr lang="hr-HR" dirty="0"/>
          </a:p>
          <a:p>
            <a:r>
              <a:rPr lang="hr-HR" dirty="0">
                <a:hlinkClick r:id="rId16"/>
              </a:rPr>
              <a:t>https://www.arz.hr/wp-content/uploads/2022/01/kad-dolazi-euro-u-hrvatskoj-scaled.jpg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716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AA6EE2-F757-4798-B5FC-BC26A9E3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Začetci EU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90E3903-0B7E-4AA3-86DE-BF2862C17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45" r="22275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23E631-5E52-4E86-9C7F-0BE0942F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završetak Drugog svjetskog rata- želja za mirom</a:t>
            </a:r>
          </a:p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travnja 1949. – osnivanje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NATO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-a</a:t>
            </a:r>
          </a:p>
          <a:p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svibnja 1949. – osnivanje </a:t>
            </a: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Vijeća Europe</a:t>
            </a:r>
          </a:p>
          <a:p>
            <a:pPr lvl="1"/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promicanja demokracije i zaštite ljudskih prava i vladavine prava</a:t>
            </a:r>
          </a:p>
          <a:p>
            <a:pPr lvl="1"/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Europska konvencija o ljudskim pravima</a:t>
            </a:r>
          </a:p>
          <a:p>
            <a:endParaRPr lang="hr-H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824067B-472F-40A4-A424-83F744510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8" r="8432" b="2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46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C9C1FCF-BE1D-414E-A8FB-F8153CA96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35" t="32500" r="34453" b="15000"/>
          <a:stretch/>
        </p:blipFill>
        <p:spPr>
          <a:xfrm>
            <a:off x="7762900" y="2381744"/>
            <a:ext cx="3189103" cy="287023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677000-C1BA-459A-AE34-FA8985D0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005248"/>
            <a:ext cx="4241025" cy="4475451"/>
          </a:xfrm>
        </p:spPr>
        <p:txBody>
          <a:bodyPr>
            <a:normAutofit/>
          </a:bodyPr>
          <a:lstStyle/>
          <a:p>
            <a:r>
              <a:rPr lang="hr-HR" sz="2000" dirty="0"/>
              <a:t>1951.- osnovana </a:t>
            </a:r>
            <a:r>
              <a:rPr lang="hr-HR" sz="2000" b="1" dirty="0"/>
              <a:t>Europska zajednica za ugljen i čelik</a:t>
            </a:r>
          </a:p>
          <a:p>
            <a:pPr lvl="1"/>
            <a:r>
              <a:rPr lang="hr-HR" sz="2000" dirty="0"/>
              <a:t>prvi korak u osiguravanju trajnog mira</a:t>
            </a:r>
          </a:p>
          <a:p>
            <a:pPr lvl="1"/>
            <a:r>
              <a:rPr lang="hr-HR" sz="2000" dirty="0"/>
              <a:t>temelj: </a:t>
            </a:r>
            <a:r>
              <a:rPr lang="hr-HR" sz="2000" b="1" dirty="0" err="1"/>
              <a:t>Schumanova</a:t>
            </a:r>
            <a:r>
              <a:rPr lang="hr-HR" sz="2000" b="1" dirty="0"/>
              <a:t> deklaracija</a:t>
            </a:r>
          </a:p>
          <a:p>
            <a:pPr lvl="1"/>
            <a:r>
              <a:rPr lang="hr-HR" sz="2000" dirty="0"/>
              <a:t>zemlje potpisnice: Njemačka, Francuska, Italija, Nizozemska, Belgija i Luksemburg</a:t>
            </a:r>
          </a:p>
          <a:p>
            <a:r>
              <a:rPr lang="hr-HR" sz="2000" dirty="0"/>
              <a:t>1957.-uspostavljena Europska ekonomska zajednica (EEZ)</a:t>
            </a:r>
          </a:p>
          <a:p>
            <a:r>
              <a:rPr lang="hr-HR" sz="2000" dirty="0"/>
              <a:t>pogoršanje hladnog rata</a:t>
            </a:r>
          </a:p>
          <a:p>
            <a:endParaRPr lang="hr-HR" sz="1700" dirty="0"/>
          </a:p>
          <a:p>
            <a:endParaRPr lang="hr-HR" sz="17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961ED5D-E0FA-4B10-B3F4-11DC7B336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69" r="49705"/>
          <a:stretch/>
        </p:blipFill>
        <p:spPr>
          <a:xfrm>
            <a:off x="5062344" y="1190625"/>
            <a:ext cx="2074653" cy="18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FD0A51-F381-4B12-BD23-E40B3FB6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9" y="278184"/>
            <a:ext cx="3816095" cy="193807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Rođenje Europskog parlamenta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080E81-034F-41AA-8DBD-F818301E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hr-HR" sz="2000" dirty="0"/>
              <a:t>19. ožujka 1958.</a:t>
            </a:r>
          </a:p>
          <a:p>
            <a:r>
              <a:rPr lang="hr-HR" sz="2000" dirty="0"/>
              <a:t> prva sjednica Europske parlamentarne skupštine </a:t>
            </a:r>
          </a:p>
          <a:p>
            <a:r>
              <a:rPr lang="hr-HR" sz="2000" dirty="0"/>
              <a:t>Strasbourg, Francuska</a:t>
            </a:r>
          </a:p>
          <a:p>
            <a:r>
              <a:rPr lang="hr-HR" sz="2000" dirty="0"/>
              <a:t> predsjednik- Robert Schuman</a:t>
            </a:r>
          </a:p>
          <a:p>
            <a:r>
              <a:rPr lang="hr-HR" sz="2000"/>
              <a:t>Europska zajednica </a:t>
            </a:r>
            <a:r>
              <a:rPr lang="hr-HR" sz="2000" dirty="0"/>
              <a:t>za ugljen </a:t>
            </a:r>
            <a:r>
              <a:rPr lang="hr-HR" sz="2000"/>
              <a:t>i čelik </a:t>
            </a:r>
            <a:r>
              <a:rPr lang="hr-HR" sz="2000" dirty="0"/>
              <a:t>mijenja svoje ime u </a:t>
            </a:r>
            <a:r>
              <a:rPr lang="hr-HR" sz="2000" b="1" dirty="0"/>
              <a:t>Europski parlament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237F47-2931-4857-A721-FEC6656D7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50" r="-1" b="860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C0C3C5E-2539-48FB-B996-AE72E1B8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26" b="20993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466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D216D3D-63B2-4D5F-AA70-FB824BE0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Šezdesete – razdoblje gospodarskog rasta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8E2663-E309-4998-A2F9-7D70649F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hr-HR" sz="2000" dirty="0"/>
              <a:t>3. svibnja 1960. – osnivanje </a:t>
            </a:r>
            <a:r>
              <a:rPr lang="hr-HR" sz="2000" b="1" dirty="0"/>
              <a:t>Europskog udruženja slobodne trgovine</a:t>
            </a:r>
          </a:p>
          <a:p>
            <a:r>
              <a:rPr lang="hr-HR" sz="2000" dirty="0"/>
              <a:t>k</a:t>
            </a:r>
            <a:r>
              <a:rPr lang="nl-NL" sz="2000" dirty="0"/>
              <a:t>olovoz 1961. – podignut </a:t>
            </a:r>
            <a:r>
              <a:rPr lang="nl-NL" sz="2000" b="1" dirty="0"/>
              <a:t>Berlinski zid</a:t>
            </a:r>
            <a:endParaRPr lang="hr-HR" sz="2000" b="1" dirty="0"/>
          </a:p>
          <a:p>
            <a:r>
              <a:rPr lang="hr-HR" sz="2000" dirty="0"/>
              <a:t>30. srpnja 1962. – Prva zajednička poljoprivredna politika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5559B91-6A78-47EC-9929-0491B7557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" r="4073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8646013-AB80-442C-A1E8-E6C4F31BA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21" y="4767106"/>
            <a:ext cx="1850704" cy="15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4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E61C094-20A2-4662-A9CF-BE8B6828C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8" r="23814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53D2A0-DA01-43A1-8682-3755AB696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hr-HR" sz="2000" dirty="0"/>
              <a:t>8. travnja 1965. – potpisivanje </a:t>
            </a:r>
            <a:r>
              <a:rPr lang="hr-HR" sz="2000" b="1" dirty="0"/>
              <a:t>„Ugovora o spajanju”</a:t>
            </a:r>
          </a:p>
          <a:p>
            <a:pPr lvl="1"/>
            <a:r>
              <a:rPr lang="hr-HR" sz="2000" dirty="0"/>
              <a:t>spajanje izvršnih tijela triju Zajednica (Europske zajednice za ugljen i čelik, Europske ekonomske zajednice i </a:t>
            </a:r>
            <a:r>
              <a:rPr lang="hr-HR" sz="2000" dirty="0" err="1"/>
              <a:t>Euratoma</a:t>
            </a:r>
            <a:r>
              <a:rPr lang="hr-HR" sz="2000" dirty="0"/>
              <a:t>) </a:t>
            </a:r>
          </a:p>
          <a:p>
            <a:pPr lvl="1"/>
            <a:r>
              <a:rPr lang="hr-HR" sz="2000" dirty="0"/>
              <a:t>Bruxelles </a:t>
            </a:r>
          </a:p>
          <a:p>
            <a:r>
              <a:rPr lang="hr-HR" sz="2000" dirty="0"/>
              <a:t>1. srpnja 1968. – početak </a:t>
            </a:r>
            <a:r>
              <a:rPr lang="hr-HR" sz="2000" b="1" dirty="0"/>
              <a:t>carinske unije</a:t>
            </a:r>
          </a:p>
          <a:p>
            <a:pPr lvl="1"/>
            <a:r>
              <a:rPr lang="hr-HR" sz="2000" dirty="0"/>
              <a:t>uspostavljaju slobodnu prekograničnu trgovinu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119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0E0E4BF-A0A0-407B-B6DF-3FFE66E5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EC539AFD-2CC3-4386-8AD7-0EEC8E973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50BA16B2-5287-4777-9C67-B9BC3962F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DE349891-3F5B-49B2-B512-5426A3B3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76A34D-D4EA-42B1-B1D6-0DE4A933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1" y="951272"/>
            <a:ext cx="6149595" cy="1164673"/>
          </a:xfrm>
        </p:spPr>
        <p:txBody>
          <a:bodyPr>
            <a:normAutofit/>
          </a:bodyPr>
          <a:lstStyle/>
          <a:p>
            <a:r>
              <a:rPr lang="hr-HR" sz="3600">
                <a:solidFill>
                  <a:srgbClr val="FFFFFF"/>
                </a:solidFill>
              </a:rPr>
              <a:t>1970.- 1979.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CE6F17-B7AC-4670-B16E-D4302354C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94" y="2271393"/>
            <a:ext cx="6149595" cy="3262716"/>
          </a:xfrm>
        </p:spPr>
        <p:txBody>
          <a:bodyPr anchor="t">
            <a:normAutofit/>
          </a:bodyPr>
          <a:lstStyle/>
          <a:p>
            <a:r>
              <a:rPr lang="hr-HR" sz="2400">
                <a:solidFill>
                  <a:srgbClr val="FEFFFF"/>
                </a:solidFill>
              </a:rPr>
              <a:t>pristupaju prve nove članice</a:t>
            </a:r>
          </a:p>
          <a:p>
            <a:pPr lvl="1"/>
            <a:r>
              <a:rPr lang="hr-HR">
                <a:solidFill>
                  <a:srgbClr val="FEFFFF"/>
                </a:solidFill>
              </a:rPr>
              <a:t>Danska, Irska i Ujedinjeno Kraljevstvo</a:t>
            </a:r>
          </a:p>
          <a:p>
            <a:r>
              <a:rPr lang="hr-HR" sz="2400">
                <a:solidFill>
                  <a:srgbClr val="FEFFFF"/>
                </a:solidFill>
              </a:rPr>
              <a:t> Arapsko-izraelski rat- uzrokuje energetsku krizu i gospodarske probleme u Europi</a:t>
            </a:r>
          </a:p>
          <a:p>
            <a:r>
              <a:rPr lang="pl-PL" sz="2400">
                <a:solidFill>
                  <a:srgbClr val="FEFFFF"/>
                </a:solidFill>
              </a:rPr>
              <a:t>Europske zajednice donose propise o zaštiti okoliša </a:t>
            </a:r>
            <a:endParaRPr lang="hr-HR" sz="2400">
              <a:solidFill>
                <a:srgbClr val="FEFFFF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E59D5F-7B22-49E1-839D-85E4D029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9" t="22083" r="31875" b="20972"/>
          <a:stretch/>
        </p:blipFill>
        <p:spPr>
          <a:xfrm>
            <a:off x="7764890" y="456929"/>
            <a:ext cx="4390662" cy="373485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507EB77-A3D3-4080-BEFD-831C7AFA7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956" y="4533642"/>
            <a:ext cx="2878464" cy="21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0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38F3C8-B1CA-4ABC-B6DC-848BC11C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EFFFF"/>
                </a:solidFill>
              </a:rPr>
              <a:t>1980.- 1989.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233456-C2C8-47E0-AA5A-24B3EC83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r>
              <a:rPr lang="hr-HR" sz="2400"/>
              <a:t>pad komunizma</a:t>
            </a:r>
          </a:p>
          <a:p>
            <a:r>
              <a:rPr lang="hr-HR" sz="2400"/>
              <a:t>1981.- Grčka postaje deseta zemlja koja se pridružila EU-u</a:t>
            </a:r>
          </a:p>
          <a:p>
            <a:r>
              <a:rPr lang="hr-HR" sz="2400"/>
              <a:t>1986. – dvije nove zemlje članice – Španjolska i Portugal</a:t>
            </a:r>
          </a:p>
          <a:p>
            <a:endParaRPr lang="hr-HR" sz="2400"/>
          </a:p>
          <a:p>
            <a:endParaRPr lang="hr-HR" sz="240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38116A9-B41F-4BCC-AC87-A5355C6F5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6" t="17917" r="33515" b="27014"/>
          <a:stretch/>
        </p:blipFill>
        <p:spPr>
          <a:xfrm>
            <a:off x="6308266" y="3667125"/>
            <a:ext cx="5135958" cy="29747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E447120-F94E-4375-A043-06232778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03" t="24653" r="36719" b="20278"/>
          <a:stretch/>
        </p:blipFill>
        <p:spPr>
          <a:xfrm>
            <a:off x="8523742" y="140942"/>
            <a:ext cx="3666734" cy="37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3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07A707-61C3-4DFC-B148-A6944F05C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86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9479BA-9964-46AC-91C5-89EE251A6D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24" r="19784" b="2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400CD1-99FD-41F3-925C-A76C5F77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anchor="ctr">
            <a:normAutofit/>
          </a:bodyPr>
          <a:lstStyle/>
          <a:p>
            <a:r>
              <a:rPr lang="hr-HR" sz="2000" dirty="0"/>
              <a:t>1987. – pokretanje programa </a:t>
            </a:r>
            <a:r>
              <a:rPr lang="hr-HR" sz="2000" b="1" dirty="0"/>
              <a:t>Erasmus</a:t>
            </a:r>
          </a:p>
          <a:p>
            <a:r>
              <a:rPr lang="hr-HR" sz="2000" dirty="0"/>
              <a:t>1989. – pad </a:t>
            </a:r>
            <a:r>
              <a:rPr lang="hr-HR" sz="2000" b="1" dirty="0"/>
              <a:t>Berlinskog zida</a:t>
            </a:r>
          </a:p>
          <a:p>
            <a:endParaRPr lang="hr-HR" sz="2000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449C7D4548E74EB4D06312CC422588" ma:contentTypeVersion="14" ma:contentTypeDescription="Stvaranje novog dokumenta." ma:contentTypeScope="" ma:versionID="0e7609cb1b8387a562f3cf3cde3518c8">
  <xsd:schema xmlns:xsd="http://www.w3.org/2001/XMLSchema" xmlns:xs="http://www.w3.org/2001/XMLSchema" xmlns:p="http://schemas.microsoft.com/office/2006/metadata/properties" xmlns:ns2="903dd0af-58d5-438b-9dc9-c77095b3ca47" xmlns:ns3="8864c600-b6b4-4f31-863e-fa4b6c3f8109" targetNamespace="http://schemas.microsoft.com/office/2006/metadata/properties" ma:root="true" ma:fieldsID="ab421c3d92294d4e7a5aea26b9be7631" ns2:_="" ns3:_="">
    <xsd:import namespace="903dd0af-58d5-438b-9dc9-c77095b3ca47"/>
    <xsd:import namespace="8864c600-b6b4-4f31-863e-fa4b6c3f81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dd0af-58d5-438b-9dc9-c77095b3c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4c600-b6b4-4f31-863e-fa4b6c3f810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77cf9cc-2cfe-4968-a766-2bb954b62952}" ma:internalName="TaxCatchAll" ma:showField="CatchAllData" ma:web="8864c600-b6b4-4f31-863e-fa4b6c3f81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3dd0af-58d5-438b-9dc9-c77095b3ca47">
      <Terms xmlns="http://schemas.microsoft.com/office/infopath/2007/PartnerControls"/>
    </lcf76f155ced4ddcb4097134ff3c332f>
    <TaxCatchAll xmlns="8864c600-b6b4-4f31-863e-fa4b6c3f8109" xsi:nil="true"/>
  </documentManagement>
</p:properties>
</file>

<file path=customXml/itemProps1.xml><?xml version="1.0" encoding="utf-8"?>
<ds:datastoreItem xmlns:ds="http://schemas.openxmlformats.org/officeDocument/2006/customXml" ds:itemID="{0EAA7622-B57C-45CE-B5DE-0120E1DD3F0A}"/>
</file>

<file path=customXml/itemProps2.xml><?xml version="1.0" encoding="utf-8"?>
<ds:datastoreItem xmlns:ds="http://schemas.openxmlformats.org/officeDocument/2006/customXml" ds:itemID="{53FB8476-C55F-4F15-AAF2-3AED796C86D6}"/>
</file>

<file path=customXml/itemProps3.xml><?xml version="1.0" encoding="utf-8"?>
<ds:datastoreItem xmlns:ds="http://schemas.openxmlformats.org/officeDocument/2006/customXml" ds:itemID="{6C82A654-CF47-4B39-BC97-2CF27FDAFF7A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750</Words>
  <Application>Microsoft Office PowerPoint</Application>
  <PresentationFormat>Široki zaslon</PresentationFormat>
  <Paragraphs>89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Povijest Europske Unije</vt:lpstr>
      <vt:lpstr>Začetci EU</vt:lpstr>
      <vt:lpstr>PowerPoint prezentacija</vt:lpstr>
      <vt:lpstr>Rođenje Europskog parlamenta</vt:lpstr>
      <vt:lpstr>Šezdesete – razdoblje gospodarskog rasta</vt:lpstr>
      <vt:lpstr>PowerPoint prezentacija</vt:lpstr>
      <vt:lpstr>1970.- 1979.</vt:lpstr>
      <vt:lpstr>1980.- 1989.</vt:lpstr>
      <vt:lpstr>PowerPoint prezentacija</vt:lpstr>
      <vt:lpstr>1990. – 1999.</vt:lpstr>
      <vt:lpstr>2000. – 2009.</vt:lpstr>
      <vt:lpstr>PowerPoint prezentacija</vt:lpstr>
      <vt:lpstr>2010. – 2019.</vt:lpstr>
      <vt:lpstr>PowerPoint prezentacija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Europske Unije</dc:title>
  <dc:creator>Anja Petriševac</dc:creator>
  <cp:lastModifiedBy>Anja Petriševac</cp:lastModifiedBy>
  <cp:revision>1</cp:revision>
  <dcterms:created xsi:type="dcterms:W3CDTF">2022-04-07T18:56:32Z</dcterms:created>
  <dcterms:modified xsi:type="dcterms:W3CDTF">2022-04-07T20:32:34Z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0x0101007E449C7D4548E74EB4D06312CC422588</vt:lpwstr>
  </property>
</Properties>
</file>