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61" r:id="rId4"/>
    <p:sldId id="283" r:id="rId5"/>
    <p:sldId id="290" r:id="rId6"/>
    <p:sldId id="263" r:id="rId7"/>
    <p:sldId id="284" r:id="rId8"/>
    <p:sldId id="291" r:id="rId9"/>
    <p:sldId id="264" r:id="rId10"/>
    <p:sldId id="292" r:id="rId11"/>
    <p:sldId id="285" r:id="rId12"/>
    <p:sldId id="293" r:id="rId13"/>
    <p:sldId id="286" r:id="rId14"/>
    <p:sldId id="294" r:id="rId15"/>
    <p:sldId id="287" r:id="rId16"/>
    <p:sldId id="295" r:id="rId17"/>
    <p:sldId id="288" r:id="rId18"/>
    <p:sldId id="296" r:id="rId19"/>
    <p:sldId id="289" r:id="rId20"/>
    <p:sldId id="27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FBDDA2-3D87-4BAE-8E71-560C2E7DD7FC}">
  <a:tblStyle styleId="{A4FBDDA2-3D87-4BAE-8E71-560C2E7DD7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6B08A7-8CE0-44DD-AFB2-05F3287694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721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86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66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82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11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20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132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69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654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00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47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54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525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2915192b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c2915192b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92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"/>
              <a:buNone/>
              <a:defRPr sz="16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union.europa.eu/principles-countries-history/history-eu/1960-69_hr" TargetMode="External"/><Relationship Id="rId13" Type="http://schemas.openxmlformats.org/officeDocument/2006/relationships/hyperlink" Target="https://european-union.europa.eu/principles-countries-history/history-eu/2010-19_hr" TargetMode="External"/><Relationship Id="rId18" Type="http://schemas.openxmlformats.org/officeDocument/2006/relationships/hyperlink" Target="https://euratom-supply.ec.europa.eu/sites/default/files/styles/oe_theme_medium_no_crop/public/2021-06/ESA%20logo%20mid%20size%20ribbon.jpg?itok=Vl5fXyMy" TargetMode="External"/><Relationship Id="rId3" Type="http://schemas.openxmlformats.org/officeDocument/2006/relationships/hyperlink" Target="http://www.slidescarnival.com/" TargetMode="External"/><Relationship Id="rId21" Type="http://schemas.openxmlformats.org/officeDocument/2006/relationships/hyperlink" Target="https://lolamagazin.com/wp-content/uploads/2016/06/alfred-nobel.jpg" TargetMode="External"/><Relationship Id="rId7" Type="http://schemas.openxmlformats.org/officeDocument/2006/relationships/hyperlink" Target="https://european-union.europa.eu/principles-countries-history/history-eu/1945-59_hr" TargetMode="External"/><Relationship Id="rId12" Type="http://schemas.openxmlformats.org/officeDocument/2006/relationships/hyperlink" Target="https://european-union.europa.eu/principles-countries-history/history-eu/2000-09_hr" TargetMode="External"/><Relationship Id="rId17" Type="http://schemas.openxmlformats.org/officeDocument/2006/relationships/hyperlink" Target="https://magazinplus.eu/wp-content/uploads/2015/03/EFTA.jpg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www.europarl.europa.eu/portal/img/meta-facebook.jpg" TargetMode="External"/><Relationship Id="rId20" Type="http://schemas.openxmlformats.org/officeDocument/2006/relationships/hyperlink" Target="http://proknjizime.com/wp-content/uploads/2020/06/euro-145386_960_72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union.europa.eu/principles-countries-history/history-eu_hr" TargetMode="External"/><Relationship Id="rId11" Type="http://schemas.openxmlformats.org/officeDocument/2006/relationships/hyperlink" Target="https://european-union.europa.eu/principles-countries-history/history-eu/1990-99_hr" TargetMode="External"/><Relationship Id="rId5" Type="http://schemas.openxmlformats.org/officeDocument/2006/relationships/hyperlink" Target="http://unsplash.com/" TargetMode="External"/><Relationship Id="rId15" Type="http://schemas.openxmlformats.org/officeDocument/2006/relationships/hyperlink" Target="https://upload.wikimedia.org/wikipedia/commons/thumb/3/37/Flag_of_NATO.svg/230px-Flag_of_NATO.svg.png" TargetMode="External"/><Relationship Id="rId10" Type="http://schemas.openxmlformats.org/officeDocument/2006/relationships/hyperlink" Target="https://european-union.europa.eu/principles-countries-history/history-eu/1980-89_hr" TargetMode="External"/><Relationship Id="rId19" Type="http://schemas.openxmlformats.org/officeDocument/2006/relationships/hyperlink" Target="https://www.iispaciolobracciano.edu.it/wp-content/uploads/2020/09/Erasmus-300x188.jpg" TargetMode="External"/><Relationship Id="rId4" Type="http://schemas.openxmlformats.org/officeDocument/2006/relationships/hyperlink" Target="https://www.davidrumsey.com/" TargetMode="External"/><Relationship Id="rId9" Type="http://schemas.openxmlformats.org/officeDocument/2006/relationships/hyperlink" Target="https://european-union.europa.eu/principles-countries-history/history-eu/1970-79_hr" TargetMode="External"/><Relationship Id="rId14" Type="http://schemas.openxmlformats.org/officeDocument/2006/relationships/hyperlink" Target="https://european-union.europa.eu/principles-countries-history/history-eu/2020-today_hr" TargetMode="External"/><Relationship Id="rId22" Type="http://schemas.openxmlformats.org/officeDocument/2006/relationships/hyperlink" Target="https://dzz-centar.hr/wp-content/uploads/2020/03/2019-nCoV-smal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Povijest Europske Unije</a:t>
            </a:r>
            <a:endParaRPr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2257411-3E06-4588-B75B-2B9600998B11}"/>
              </a:ext>
            </a:extLst>
          </p:cNvPr>
          <p:cNvSpPr txBox="1"/>
          <p:nvPr/>
        </p:nvSpPr>
        <p:spPr>
          <a:xfrm>
            <a:off x="3941134" y="3151625"/>
            <a:ext cx="126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Bookman Old Style" panose="02050604050505020204" pitchFamily="18" charset="0"/>
              </a:rPr>
              <a:t>Janja Dujić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2435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7908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6" y="3570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7895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DFC1E3D-7867-4B1E-89AF-BCED84BB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94" y="2654595"/>
            <a:ext cx="2857500" cy="1790700"/>
          </a:xfrm>
          <a:prstGeom prst="rect">
            <a:avLst/>
          </a:prstGeom>
        </p:spPr>
      </p:pic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/>
              <a:t>Mijenja se lice Europe – pad komunizma</a:t>
            </a:r>
            <a:endParaRPr sz="2000" dirty="0"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1003199" y="1343986"/>
            <a:ext cx="7368167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1. siječnja 1981.</a:t>
            </a:r>
          </a:p>
          <a:p>
            <a:r>
              <a:rPr lang="pl-PL" sz="1800" dirty="0"/>
              <a:t>Grčka postaje deseta zemlja EU-a</a:t>
            </a:r>
          </a:p>
          <a:p>
            <a:pPr marL="76200" indent="0">
              <a:buNone/>
            </a:pPr>
            <a:r>
              <a:rPr lang="pl-PL" sz="1800" dirty="0"/>
              <a:t>1. siječnja 1986.</a:t>
            </a:r>
          </a:p>
          <a:p>
            <a:r>
              <a:rPr lang="pl-PL" sz="1800" dirty="0"/>
              <a:t>dvije nove zemlje članice: Španjolska i Portugal</a:t>
            </a:r>
          </a:p>
          <a:p>
            <a:pPr marL="76200" indent="0">
              <a:buNone/>
            </a:pPr>
            <a:r>
              <a:rPr lang="pl-PL" sz="1800" dirty="0"/>
              <a:t>13. lipnja 1987.</a:t>
            </a:r>
          </a:p>
          <a:p>
            <a:r>
              <a:rPr lang="pl-PL" sz="1800" dirty="0"/>
              <a:t>pokretanje programa Erasmus</a:t>
            </a: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71448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2435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56298" y="1653250"/>
            <a:ext cx="127412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6" y="3570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7917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Europa bez granica</a:t>
            </a:r>
            <a:endParaRPr sz="2000"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8" name="Google Shape;213;p19">
            <a:extLst>
              <a:ext uri="{FF2B5EF4-FFF2-40B4-BE49-F238E27FC236}">
                <a16:creationId xmlns:a16="http://schemas.microsoft.com/office/drawing/2014/main" id="{FC03FCF3-36D4-4184-8E92-E1D3284AC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7916" y="1237659"/>
            <a:ext cx="7368167" cy="29657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1. siječnja 1993.</a:t>
            </a:r>
          </a:p>
          <a:p>
            <a:r>
              <a:rPr lang="pl-PL" sz="1800" dirty="0"/>
              <a:t>Pokretanje jedinstvenog tržišta</a:t>
            </a:r>
          </a:p>
          <a:p>
            <a:r>
              <a:rPr lang="pl-PL" sz="1800" dirty="0"/>
              <a:t>4 slobode: slobodno kretanje ljudi, robe, usluga i novca</a:t>
            </a:r>
          </a:p>
          <a:p>
            <a:pPr marL="101600" indent="0">
              <a:buNone/>
            </a:pPr>
            <a:r>
              <a:rPr lang="pl-PL" sz="1800" dirty="0"/>
              <a:t>1. siječnja 1994.</a:t>
            </a:r>
          </a:p>
          <a:p>
            <a:r>
              <a:rPr lang="pl-PL" sz="1800" dirty="0"/>
              <a:t>Uspostavljen Europski gospodarski prostor</a:t>
            </a:r>
          </a:p>
          <a:p>
            <a:pPr marL="101600" indent="0">
              <a:buNone/>
            </a:pPr>
            <a:r>
              <a:rPr lang="pl-PL" sz="1800" dirty="0"/>
              <a:t>1. siječnja 1995.</a:t>
            </a:r>
          </a:p>
          <a:p>
            <a:r>
              <a:rPr lang="pl-PL" sz="1800" dirty="0"/>
              <a:t>Tri nove članice: Austrija, Finska i Švedska</a:t>
            </a:r>
          </a:p>
          <a:p>
            <a:pPr marL="101600" indent="0">
              <a:buNone/>
            </a:pPr>
            <a:r>
              <a:rPr lang="pl-PL" sz="1800" dirty="0"/>
              <a:t>1. siječnja 1999.</a:t>
            </a:r>
          </a:p>
          <a:p>
            <a:r>
              <a:rPr lang="pl-PL" sz="1800" dirty="0"/>
              <a:t>Pojava eura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78DEDF-99BB-4D55-B9E2-39D5FF8E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43" y="2421434"/>
            <a:ext cx="2117740" cy="19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7331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2435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7908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6" y="3570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847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Daljnje proširenje</a:t>
            </a:r>
          </a:p>
        </p:txBody>
      </p:sp>
      <p:sp>
        <p:nvSpPr>
          <p:cNvPr id="251" name="Google Shape;251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Google Shape;213;p19">
            <a:extLst>
              <a:ext uri="{FF2B5EF4-FFF2-40B4-BE49-F238E27FC236}">
                <a16:creationId xmlns:a16="http://schemas.microsoft.com/office/drawing/2014/main" id="{F669EA7D-38FB-4C17-891C-8F4EE1478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9181" y="1191600"/>
            <a:ext cx="7476363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SzPts val="2400"/>
              <a:buNone/>
            </a:pPr>
            <a:r>
              <a:rPr lang="hr-HR" sz="1800" dirty="0"/>
              <a:t>1. svibnja 2004.</a:t>
            </a:r>
          </a:p>
          <a:p>
            <a:pPr marL="361950" indent="-285750">
              <a:buSzPts val="2400"/>
            </a:pPr>
            <a:r>
              <a:rPr lang="pl-PL" sz="1800" dirty="0"/>
              <a:t>Deset novih članica: Češka, Cipar, Estonija, Latvija, Litva, Mađarska, Malta, Poljska, Slovenija, Slovačka</a:t>
            </a:r>
          </a:p>
          <a:p>
            <a:pPr marL="76200" indent="0">
              <a:buSzPts val="2400"/>
              <a:buNone/>
            </a:pPr>
            <a:r>
              <a:rPr lang="fi-FI" sz="1800" dirty="0"/>
              <a:t>29. svibnja </a:t>
            </a:r>
            <a:r>
              <a:rPr lang="hr-HR" sz="1800" dirty="0"/>
              <a:t>-</a:t>
            </a:r>
            <a:r>
              <a:rPr lang="fi-FI" sz="1800" dirty="0"/>
              <a:t> 1.</a:t>
            </a:r>
            <a:r>
              <a:rPr lang="hr-HR" sz="1800" dirty="0"/>
              <a:t> </a:t>
            </a:r>
            <a:r>
              <a:rPr lang="fi-FI" sz="1800" dirty="0"/>
              <a:t>lipnja 2005.</a:t>
            </a:r>
            <a:endParaRPr lang="hr-HR" sz="1800" dirty="0"/>
          </a:p>
          <a:p>
            <a:pPr marL="361950" indent="-285750">
              <a:buSzPts val="2400"/>
            </a:pPr>
            <a:r>
              <a:rPr lang="pl-PL" sz="1800" dirty="0"/>
              <a:t>Ustav EU-a</a:t>
            </a:r>
          </a:p>
          <a:p>
            <a:pPr marL="76200" indent="0">
              <a:buSzPts val="2400"/>
              <a:buNone/>
            </a:pPr>
            <a:r>
              <a:rPr lang="pl-PL" sz="1800" dirty="0"/>
              <a:t>1. siječnja 2007.</a:t>
            </a:r>
          </a:p>
          <a:p>
            <a:pPr marL="361950" indent="-285750">
              <a:buSzPts val="2400"/>
            </a:pPr>
            <a:r>
              <a:rPr lang="pl-PL" sz="1800" dirty="0"/>
              <a:t>Dvije nove članice: Bugarska i Rumunjska</a:t>
            </a:r>
          </a:p>
          <a:p>
            <a:pPr marL="76200" indent="0">
              <a:buSzPts val="2400"/>
              <a:buNone/>
            </a:pPr>
            <a:r>
              <a:rPr lang="pl-PL" sz="1800" dirty="0"/>
              <a:t>rujan 2008.</a:t>
            </a:r>
          </a:p>
          <a:p>
            <a:pPr marL="361950" indent="-285750">
              <a:buSzPts val="2400"/>
            </a:pPr>
            <a:r>
              <a:rPr lang="pl-PL" sz="1800" dirty="0"/>
              <a:t>Globalna gospodarska kriza</a:t>
            </a:r>
          </a:p>
        </p:txBody>
      </p:sp>
    </p:spTree>
    <p:extLst>
      <p:ext uri="{BB962C8B-B14F-4D97-AF65-F5344CB8AC3E}">
        <p14:creationId xmlns:p14="http://schemas.microsoft.com/office/powerpoint/2010/main" val="375062043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2435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7908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6" y="3570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5792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1003200" y="452252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/>
              <a:t>Desetljeće izazova</a:t>
            </a:r>
            <a:endParaRPr sz="2000" dirty="0"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1003200" y="1000952"/>
            <a:ext cx="7368167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2010.</a:t>
            </a:r>
          </a:p>
          <a:p>
            <a:r>
              <a:rPr lang="pl-PL" sz="1800" dirty="0"/>
              <a:t>Financijska kriza u Europi</a:t>
            </a:r>
          </a:p>
          <a:p>
            <a:pPr marL="76200" indent="0">
              <a:buNone/>
            </a:pPr>
            <a:r>
              <a:rPr lang="pl-PL" sz="1800" dirty="0"/>
              <a:t>10. prosinca 2012.</a:t>
            </a:r>
          </a:p>
          <a:p>
            <a:r>
              <a:rPr lang="pl-PL" sz="1800" dirty="0"/>
              <a:t>EU-u jedodijeljena Nobelova nagrada za mir</a:t>
            </a:r>
          </a:p>
          <a:p>
            <a:pPr marL="76200" indent="0">
              <a:buNone/>
            </a:pPr>
            <a:r>
              <a:rPr lang="pt-BR" sz="1800" dirty="0"/>
              <a:t>1. srpnja 2013.</a:t>
            </a:r>
            <a:endParaRPr lang="hr-HR" sz="1800" dirty="0"/>
          </a:p>
          <a:p>
            <a:r>
              <a:rPr lang="pt-BR" sz="1800" dirty="0"/>
              <a:t>Hrvatska</a:t>
            </a:r>
            <a:r>
              <a:rPr lang="hr-HR" sz="1800" dirty="0"/>
              <a:t> </a:t>
            </a:r>
            <a:r>
              <a:rPr lang="pt-BR" sz="1800" dirty="0"/>
              <a:t>postaje 28. država članica</a:t>
            </a:r>
            <a:r>
              <a:rPr lang="hr-HR" sz="1800" dirty="0"/>
              <a:t> </a:t>
            </a:r>
            <a:r>
              <a:rPr lang="pt-BR" sz="1800" dirty="0"/>
              <a:t>EU-a</a:t>
            </a:r>
            <a:endParaRPr lang="hr-HR" sz="1800" dirty="0"/>
          </a:p>
          <a:p>
            <a:pPr marL="76200" indent="0">
              <a:buNone/>
            </a:pPr>
            <a:r>
              <a:rPr lang="pl-PL" sz="1800" dirty="0"/>
              <a:t>studeni 2015.</a:t>
            </a:r>
          </a:p>
          <a:p>
            <a:r>
              <a:rPr lang="pl-PL" sz="1800" dirty="0"/>
              <a:t>teroristi napadaju Europu</a:t>
            </a:r>
          </a:p>
          <a:p>
            <a:pPr marL="76200" indent="0">
              <a:buNone/>
            </a:pPr>
            <a:r>
              <a:rPr lang="hr-HR" sz="1800" dirty="0"/>
              <a:t>23. lipnja 2016.</a:t>
            </a:r>
          </a:p>
          <a:p>
            <a:r>
              <a:rPr lang="hr-HR" sz="1800" dirty="0"/>
              <a:t>Ujedinjena Kraljevina glasa za izlazak iz EU-a</a:t>
            </a: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732E953-1ECB-4D04-AE9B-91D6AB46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67" y="1311349"/>
            <a:ext cx="2297400" cy="22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334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2435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7908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6" y="3570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2912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Danas</a:t>
            </a:r>
            <a:endParaRPr sz="2000"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8" name="Google Shape;213;p19">
            <a:extLst>
              <a:ext uri="{FF2B5EF4-FFF2-40B4-BE49-F238E27FC236}">
                <a16:creationId xmlns:a16="http://schemas.microsoft.com/office/drawing/2014/main" id="{FC03FCF3-36D4-4184-8E92-E1D3284AC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7916" y="1397552"/>
            <a:ext cx="7368167" cy="29657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l-PL" sz="1800" dirty="0"/>
              <a:t>Pandemija bolesti COVID-19 izaziva veliku javnozdravstvenu krizu</a:t>
            </a:r>
          </a:p>
          <a:p>
            <a:pPr lvl="1"/>
            <a:r>
              <a:rPr lang="pl-PL" sz="1800" dirty="0"/>
              <a:t>usporavanjegospodarskog rasta</a:t>
            </a:r>
          </a:p>
          <a:p>
            <a:pPr marL="558800" lvl="1" indent="0">
              <a:buNone/>
            </a:pPr>
            <a:endParaRPr lang="pl-PL" sz="1800" dirty="0"/>
          </a:p>
          <a:p>
            <a:r>
              <a:rPr lang="pl-PL" sz="1800" dirty="0"/>
              <a:t>Čelnici država postižu dogovor o najvećem paketu poticaja ikad financiranom izproračuna EU-a</a:t>
            </a:r>
          </a:p>
          <a:p>
            <a:pPr marL="101600" indent="0">
              <a:buNone/>
            </a:pPr>
            <a:endParaRPr lang="pl-PL" sz="1800" dirty="0"/>
          </a:p>
          <a:p>
            <a:r>
              <a:rPr lang="pl-PL" sz="1800" dirty="0"/>
              <a:t>UK napušta Europsku uniju nakon 47 godina članstva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968502-EF40-45D1-A1EF-817EAA982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58" y="3018167"/>
            <a:ext cx="1069901" cy="10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976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2435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7908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6" y="3570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1003200" y="2707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Izvori:</a:t>
            </a:r>
            <a:endParaRPr dirty="0"/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1"/>
          </p:nvPr>
        </p:nvSpPr>
        <p:spPr>
          <a:xfrm>
            <a:off x="728850" y="706032"/>
            <a:ext cx="7137600" cy="36391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sz="700" dirty="0">
                <a:latin typeface="Candara" panose="020E0502030303020204" pitchFamily="34" charset="0"/>
              </a:rPr>
              <a:t>Presentation template by </a:t>
            </a:r>
            <a:r>
              <a:rPr lang="en" sz="700" u="sng" dirty="0">
                <a:solidFill>
                  <a:srgbClr val="8A9BA6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</a:rPr>
              <a:t>, </a:t>
            </a:r>
            <a:r>
              <a:rPr lang="en" sz="700" u="sng" dirty="0">
                <a:solidFill>
                  <a:srgbClr val="8A9BA6"/>
                </a:solidFill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Rumsey Map Collection</a:t>
            </a:r>
            <a:r>
              <a:rPr lang="hr-HR" sz="700" u="sng" dirty="0">
                <a:solidFill>
                  <a:srgbClr val="8A9BA6"/>
                </a:solidFill>
                <a:latin typeface="Candara" panose="020E0502030303020204" pitchFamily="34" charset="0"/>
              </a:rPr>
              <a:t>, </a:t>
            </a:r>
            <a:r>
              <a:rPr lang="en" sz="700" dirty="0">
                <a:latin typeface="Candara" panose="020E0502030303020204" pitchFamily="34" charset="0"/>
              </a:rPr>
              <a:t>Photographs by </a:t>
            </a:r>
            <a:r>
              <a:rPr lang="en" sz="700" u="sng" dirty="0">
                <a:solidFill>
                  <a:srgbClr val="8A9BA6"/>
                </a:solidFill>
                <a:latin typeface="Candara" panose="020E05020303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hr-HR" sz="700" u="sng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6"/>
              </a:rPr>
              <a:t>https://european-union.europa.eu/principles-countries-history/history-eu_hr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7"/>
              </a:rPr>
              <a:t>https://european-union.europa.eu/principles-countries-history/history-eu/1945-59_hr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8"/>
              </a:rPr>
              <a:t>https://european-union.europa.eu/principles-countries-history/history-eu/1960-69_hr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9"/>
              </a:rPr>
              <a:t>https://european-union.europa.eu/principles-countries-history/history-eu/1970-79_hr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0"/>
              </a:rPr>
              <a:t>https://european-union.europa.eu/principles-countries-history/history-eu/1980-89_hr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1"/>
              </a:rPr>
              <a:t>https://european-union.europa.eu/principles-countries-history/history-eu/1990-99_hr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2"/>
              </a:rPr>
              <a:t>https://european-union.europa.eu/principles-countries-history/history-eu/2000-09_hr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3"/>
              </a:rPr>
              <a:t>https://european-union.europa.eu/principles-countries-history/history-eu/2010-19_hr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4"/>
              </a:rPr>
              <a:t>https://european-union.europa.eu/principles-countries-history/history-eu/2020-today_hr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5"/>
              </a:rPr>
              <a:t>https://upload.wikimedia.org/wikipedia/commons/thumb/3/37/Flag_of_NATO.svg/230px-Flag_of_NATO.svg.png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6"/>
              </a:rPr>
              <a:t>https://www.europarl.europa.eu/portal/img/meta-facebook.jpg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7"/>
              </a:rPr>
              <a:t>https://magazinplus.eu/wp-content/uploads/2015/03/EFTA.jpg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8"/>
              </a:rPr>
              <a:t>https://euratom-supply.ec.europa.eu/sites/default/files/styles/oe_theme_medium_no_crop/public/2021-06/ESA%20logo%20mid%20size%20ribbon.jpg?itok=Vl5fXyMy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19"/>
              </a:rPr>
              <a:t>https://www.iispaciolobracciano.edu.it/wp-content/uploads/2020/09/Erasmus-300x188.jpg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20"/>
              </a:rPr>
              <a:t>http://proknjizime.com/wp-content/uploads/2020/06/euro-145386_960_720.png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21"/>
              </a:rPr>
              <a:t>https://lolamagazin.com/wp-content/uploads/2016/06/alfred-nobel.jpg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hr-HR" sz="700" dirty="0">
                <a:solidFill>
                  <a:srgbClr val="8A9BA6"/>
                </a:solidFill>
                <a:latin typeface="Candara" panose="020E0502030303020204" pitchFamily="34" charset="0"/>
                <a:hlinkClick r:id="rId22"/>
              </a:rPr>
              <a:t>https://dzz-centar.hr/wp-content/uploads/2020/03/2019-nCoV-small.png</a:t>
            </a: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hr-HR" sz="700" dirty="0">
              <a:solidFill>
                <a:srgbClr val="8A9BA6"/>
              </a:solidFill>
              <a:latin typeface="Candara" panose="020E0502030303020204" pitchFamily="34" charset="0"/>
            </a:endParaRPr>
          </a:p>
        </p:txBody>
      </p:sp>
      <p:sp>
        <p:nvSpPr>
          <p:cNvPr id="438" name="Google Shape;438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/>
              <a:t>Mir u Europi i početak suradnje</a:t>
            </a:r>
            <a:endParaRPr sz="2000" dirty="0"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8. svibnja 1945.</a:t>
            </a:r>
          </a:p>
          <a:p>
            <a:r>
              <a:rPr lang="pl-PL" sz="1800" dirty="0"/>
              <a:t>kraj Drugog svjetskog rata u Europi</a:t>
            </a:r>
          </a:p>
          <a:p>
            <a:pPr marL="76200" indent="0">
              <a:buNone/>
            </a:pPr>
            <a:r>
              <a:rPr lang="pl-PL" sz="1800" dirty="0"/>
              <a:t>4. travnja 1949.</a:t>
            </a:r>
          </a:p>
          <a:p>
            <a:r>
              <a:rPr lang="pl-PL" sz="1800" dirty="0"/>
              <a:t>Osnivanje NATO-a - međuvladin sigurnosni savez</a:t>
            </a:r>
          </a:p>
          <a:p>
            <a:pPr marL="76200" indent="0">
              <a:buNone/>
            </a:pPr>
            <a:r>
              <a:rPr lang="pl-PL" sz="1800" dirty="0"/>
              <a:t>5. svibnja 1949.</a:t>
            </a:r>
          </a:p>
          <a:p>
            <a:r>
              <a:rPr lang="pl-PL" sz="1800" dirty="0"/>
              <a:t>osnivanje Vijeća Europe</a:t>
            </a:r>
          </a:p>
          <a:p>
            <a:r>
              <a:rPr lang="pl-PL" sz="1800" dirty="0"/>
              <a:t>promicanje demokracije,zaštita ljudskih prava i vladavine prava</a:t>
            </a: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350F4E4-C832-497C-885F-E31230AE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4" y="1229870"/>
            <a:ext cx="1669533" cy="12557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/>
              <a:t>Mir u Europi i početak suradnje</a:t>
            </a:r>
            <a:endParaRPr sz="2000" dirty="0"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1003199" y="1343986"/>
            <a:ext cx="7368167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9. svibnja 1950.</a:t>
            </a:r>
          </a:p>
          <a:p>
            <a:r>
              <a:rPr lang="pl-PL" sz="1800" dirty="0"/>
              <a:t>Plan za novu političku suradnju u Europi-Robert Schuman</a:t>
            </a:r>
          </a:p>
          <a:p>
            <a:pPr marL="76200" indent="0">
              <a:buNone/>
            </a:pPr>
            <a:r>
              <a:rPr lang="pl-PL" sz="1800" dirty="0"/>
              <a:t>18. travnja 1951.</a:t>
            </a:r>
          </a:p>
          <a:p>
            <a:r>
              <a:rPr lang="pl-PL" sz="1800" dirty="0"/>
              <a:t>Europska zajednica za ugljen i čelik-zajedničko upravljanje 6 zemalja</a:t>
            </a:r>
          </a:p>
          <a:p>
            <a:pPr marL="76200" indent="0">
              <a:buNone/>
            </a:pPr>
            <a:r>
              <a:rPr lang="pl-PL" sz="1800" dirty="0"/>
              <a:t>1.siječnja 1958.</a:t>
            </a:r>
          </a:p>
          <a:p>
            <a:r>
              <a:rPr lang="pl-PL" sz="1800" dirty="0"/>
              <a:t>EEZ i Euratom</a:t>
            </a:r>
          </a:p>
          <a:p>
            <a:pPr marL="76200" indent="0">
              <a:buNone/>
            </a:pPr>
            <a:r>
              <a:rPr lang="pl-PL" sz="1800" dirty="0"/>
              <a:t>19. ožujka 1958.</a:t>
            </a:r>
          </a:p>
          <a:p>
            <a:r>
              <a:rPr lang="pl-PL" sz="1800" dirty="0"/>
              <a:t>Rođenje Europskog parlamenta</a:t>
            </a:r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E2F551B-7DD0-4686-A8D9-E9326573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28" y="2875044"/>
            <a:ext cx="2680291" cy="14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793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24352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7908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5" y="3570950"/>
            <a:ext cx="124962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355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AC112AD-A94B-4A27-ABFB-D3CEF5457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7"/>
          <a:stretch/>
        </p:blipFill>
        <p:spPr>
          <a:xfrm>
            <a:off x="5766441" y="1850324"/>
            <a:ext cx="2282210" cy="1642510"/>
          </a:xfrm>
          <a:prstGeom prst="rect">
            <a:avLst/>
          </a:prstGeom>
        </p:spPr>
      </p:pic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Lude šezdesete – razdoblje gospodarskog rasta</a:t>
            </a:r>
            <a:endParaRPr sz="2000"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8" name="Google Shape;213;p19">
            <a:extLst>
              <a:ext uri="{FF2B5EF4-FFF2-40B4-BE49-F238E27FC236}">
                <a16:creationId xmlns:a16="http://schemas.microsoft.com/office/drawing/2014/main" id="{FC03FCF3-36D4-4184-8E92-E1D3284AC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7916" y="1273102"/>
            <a:ext cx="7368167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3. svibnja 1960.</a:t>
            </a:r>
          </a:p>
          <a:p>
            <a:r>
              <a:rPr lang="pl-PL" sz="1800" dirty="0"/>
              <a:t>Osniva se Europsko udruženje slobodne trgovine (EFTA)</a:t>
            </a:r>
          </a:p>
          <a:p>
            <a:r>
              <a:rPr lang="pl-PL" sz="1800" dirty="0"/>
              <a:t>promiče se slobodne trgovine</a:t>
            </a:r>
          </a:p>
          <a:p>
            <a:pPr marL="101600" indent="0">
              <a:buNone/>
            </a:pPr>
            <a:r>
              <a:rPr lang="pl-PL" sz="1800" dirty="0"/>
              <a:t>30. srpnja 1962.</a:t>
            </a:r>
          </a:p>
          <a:p>
            <a:r>
              <a:rPr lang="pl-PL" sz="1800" dirty="0"/>
              <a:t>Prva zajednička poljoprivredna politika</a:t>
            </a:r>
          </a:p>
          <a:p>
            <a:pPr marL="101600" indent="0">
              <a:buNone/>
            </a:pPr>
            <a:r>
              <a:rPr lang="pl-PL" sz="1800" dirty="0"/>
              <a:t>20. srpnja 1963.</a:t>
            </a:r>
          </a:p>
          <a:p>
            <a:r>
              <a:rPr lang="pl-PL" sz="1800" dirty="0"/>
              <a:t>EEZ potpisuje svoj prvi veliki međunarodni sporazum</a:t>
            </a:r>
          </a:p>
          <a:p>
            <a:r>
              <a:rPr lang="pl-PL" sz="1800" dirty="0"/>
              <a:t>suradnja s 18 bivših kolonija u Africi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Lude šezdesete – razdoblje gospodarskog rasta</a:t>
            </a:r>
            <a:endParaRPr sz="2000" dirty="0"/>
          </a:p>
        </p:txBody>
      </p:sp>
      <p:sp>
        <p:nvSpPr>
          <p:cNvPr id="242" name="Google Shape;24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8" name="Google Shape;213;p19">
            <a:extLst>
              <a:ext uri="{FF2B5EF4-FFF2-40B4-BE49-F238E27FC236}">
                <a16:creationId xmlns:a16="http://schemas.microsoft.com/office/drawing/2014/main" id="{FC03FCF3-36D4-4184-8E92-E1D3284AC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7916" y="1273102"/>
            <a:ext cx="7368167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8. travnja 1965.</a:t>
            </a:r>
          </a:p>
          <a:p>
            <a:r>
              <a:rPr lang="pl-PL" sz="1800" dirty="0"/>
              <a:t>„Ugovora o spajanju”</a:t>
            </a:r>
          </a:p>
          <a:p>
            <a:r>
              <a:rPr lang="pl-PL" sz="1800" dirty="0"/>
              <a:t>Europska zajednica za ugljen i čelik + Europska ekonomska zajednica + Euratom</a:t>
            </a:r>
          </a:p>
          <a:p>
            <a:pPr marL="101600" indent="0">
              <a:buNone/>
            </a:pPr>
            <a:r>
              <a:rPr lang="pl-PL" sz="1800" dirty="0"/>
              <a:t>1. srpnja 1968.</a:t>
            </a:r>
          </a:p>
          <a:p>
            <a:r>
              <a:rPr lang="pl-PL" sz="1800" dirty="0"/>
              <a:t>Početak carinske unije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BC40135-43C8-4BEC-94DA-EB520B2DA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298"/>
          <a:stretch/>
        </p:blipFill>
        <p:spPr>
          <a:xfrm>
            <a:off x="5119799" y="2571750"/>
            <a:ext cx="2074900" cy="18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238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71;p40">
            <a:extLst>
              <a:ext uri="{FF2B5EF4-FFF2-40B4-BE49-F238E27FC236}">
                <a16:creationId xmlns:a16="http://schemas.microsoft.com/office/drawing/2014/main" id="{EFDE9D65-3F7F-4EDB-8909-0200917472BD}"/>
              </a:ext>
            </a:extLst>
          </p:cNvPr>
          <p:cNvSpPr/>
          <p:nvPr/>
        </p:nvSpPr>
        <p:spPr>
          <a:xfrm>
            <a:off x="791979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4" name="Google Shape;471;p40">
            <a:extLst>
              <a:ext uri="{FF2B5EF4-FFF2-40B4-BE49-F238E27FC236}">
                <a16:creationId xmlns:a16="http://schemas.microsoft.com/office/drawing/2014/main" id="{BB4BF586-40E4-4FB1-A370-C3671847DFE6}"/>
              </a:ext>
            </a:extLst>
          </p:cNvPr>
          <p:cNvSpPr/>
          <p:nvPr/>
        </p:nvSpPr>
        <p:spPr>
          <a:xfrm>
            <a:off x="747590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7" name="Google Shape;457;p40"/>
          <p:cNvSpPr txBox="1">
            <a:spLocks noGrp="1"/>
          </p:cNvSpPr>
          <p:nvPr>
            <p:ph type="title"/>
          </p:nvPr>
        </p:nvSpPr>
        <p:spPr>
          <a:xfrm>
            <a:off x="1003200" y="580900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Lenta vremena</a:t>
            </a:r>
            <a:endParaRPr sz="2000" dirty="0"/>
          </a:p>
        </p:txBody>
      </p:sp>
      <p:sp>
        <p:nvSpPr>
          <p:cNvPr id="45" name="Google Shape;471;p40">
            <a:extLst>
              <a:ext uri="{FF2B5EF4-FFF2-40B4-BE49-F238E27FC236}">
                <a16:creationId xmlns:a16="http://schemas.microsoft.com/office/drawing/2014/main" id="{55E5735B-D78E-4C39-B126-B62752DD4949}"/>
              </a:ext>
            </a:extLst>
          </p:cNvPr>
          <p:cNvSpPr/>
          <p:nvPr/>
        </p:nvSpPr>
        <p:spPr>
          <a:xfrm>
            <a:off x="7012361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58" name="Google Shape;45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640764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2020.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5783193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5158740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4534287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3909835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3285382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2660929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2036476" y="2682000"/>
            <a:ext cx="7785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</a:t>
            </a:r>
            <a:endParaRPr sz="1000" dirty="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587795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2" name="Google Shape;472;p40"/>
          <p:cNvCxnSpPr/>
          <p:nvPr/>
        </p:nvCxnSpPr>
        <p:spPr>
          <a:xfrm rot="10800000">
            <a:off x="231521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0"/>
          <p:cNvSpPr txBox="1"/>
          <p:nvPr/>
        </p:nvSpPr>
        <p:spPr>
          <a:xfrm>
            <a:off x="2257429" y="1603619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1945. – 1959.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„Mir u Europi i početak suradnje”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 rot="10800000">
            <a:off x="3565126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0"/>
          <p:cNvSpPr txBox="1"/>
          <p:nvPr/>
        </p:nvSpPr>
        <p:spPr>
          <a:xfrm>
            <a:off x="3466213" y="1653250"/>
            <a:ext cx="134882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1970. –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dirty="0">
                <a:solidFill>
                  <a:schemeClr val="accent2">
                    <a:lumMod val="50000"/>
                  </a:schemeClr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„Zajednica koja raste”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6" name="Google Shape;476;p40"/>
          <p:cNvCxnSpPr/>
          <p:nvPr/>
        </p:nvCxnSpPr>
        <p:spPr>
          <a:xfrm rot="10800000">
            <a:off x="4815041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0"/>
          <p:cNvSpPr txBox="1"/>
          <p:nvPr/>
        </p:nvSpPr>
        <p:spPr>
          <a:xfrm>
            <a:off x="477908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1990. – 1999.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„Europa bez granica”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78" name="Google Shape;478;p40"/>
          <p:cNvCxnSpPr/>
          <p:nvPr/>
        </p:nvCxnSpPr>
        <p:spPr>
          <a:xfrm rot="10800000">
            <a:off x="6064955" y="220798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0"/>
          <p:cNvSpPr txBox="1"/>
          <p:nvPr/>
        </p:nvSpPr>
        <p:spPr>
          <a:xfrm>
            <a:off x="6030424" y="16532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2010. – 2019.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„Desetljeće izazova”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4" name="Google Shape;484;p40"/>
          <p:cNvCxnSpPr/>
          <p:nvPr/>
        </p:nvCxnSpPr>
        <p:spPr>
          <a:xfrm rot="10800000">
            <a:off x="294976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2660206" y="357095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1960. – 1969.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„Lude šezdesete – razdoblje gospodarskog rasta”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6" name="Google Shape;486;p40"/>
          <p:cNvCxnSpPr/>
          <p:nvPr/>
        </p:nvCxnSpPr>
        <p:spPr>
          <a:xfrm rot="10800000">
            <a:off x="419968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7" name="Google Shape;487;p40"/>
          <p:cNvSpPr txBox="1"/>
          <p:nvPr/>
        </p:nvSpPr>
        <p:spPr>
          <a:xfrm>
            <a:off x="4141996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1980. – 1989.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„Mijenja se lice Europe – pad komunizma”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88" name="Google Shape;488;p40"/>
          <p:cNvCxnSpPr/>
          <p:nvPr/>
        </p:nvCxnSpPr>
        <p:spPr>
          <a:xfrm rot="10800000">
            <a:off x="5449597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9" name="Google Shape;489;p40"/>
          <p:cNvSpPr txBox="1"/>
          <p:nvPr/>
        </p:nvSpPr>
        <p:spPr>
          <a:xfrm>
            <a:off x="5400577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2000. – 2009.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„Daljnje proširenje”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490" name="Google Shape;490;p40"/>
          <p:cNvCxnSpPr/>
          <p:nvPr/>
        </p:nvCxnSpPr>
        <p:spPr>
          <a:xfrm rot="10800000">
            <a:off x="6699512" y="305101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91" name="Google Shape;491;p40"/>
          <p:cNvSpPr txBox="1"/>
          <p:nvPr/>
        </p:nvSpPr>
        <p:spPr>
          <a:xfrm>
            <a:off x="6659158" y="3574200"/>
            <a:ext cx="118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Od 2020. do danas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1" name="Google Shape;471;p40">
            <a:extLst>
              <a:ext uri="{FF2B5EF4-FFF2-40B4-BE49-F238E27FC236}">
                <a16:creationId xmlns:a16="http://schemas.microsoft.com/office/drawing/2014/main" id="{08FFD0CF-8CC7-49F8-9997-95FE42A6536A}"/>
              </a:ext>
            </a:extLst>
          </p:cNvPr>
          <p:cNvSpPr/>
          <p:nvPr/>
        </p:nvSpPr>
        <p:spPr>
          <a:xfrm>
            <a:off x="1094437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42" name="Google Shape;471;p40">
            <a:extLst>
              <a:ext uri="{FF2B5EF4-FFF2-40B4-BE49-F238E27FC236}">
                <a16:creationId xmlns:a16="http://schemas.microsoft.com/office/drawing/2014/main" id="{8E948EF3-7606-4263-8110-F6A6F9CF1676}"/>
              </a:ext>
            </a:extLst>
          </p:cNvPr>
          <p:cNvSpPr/>
          <p:nvPr/>
        </p:nvSpPr>
        <p:spPr>
          <a:xfrm>
            <a:off x="621088" y="2682000"/>
            <a:ext cx="603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974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Zajednica koja raste</a:t>
            </a:r>
            <a:endParaRPr sz="2000" dirty="0"/>
          </a:p>
        </p:txBody>
      </p:sp>
      <p:sp>
        <p:nvSpPr>
          <p:cNvPr id="251" name="Google Shape;251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Google Shape;213;p19">
            <a:extLst>
              <a:ext uri="{FF2B5EF4-FFF2-40B4-BE49-F238E27FC236}">
                <a16:creationId xmlns:a16="http://schemas.microsoft.com/office/drawing/2014/main" id="{F669EA7D-38FB-4C17-891C-8F4EE1478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7916" y="1273102"/>
            <a:ext cx="7476363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61950" indent="-285750">
              <a:buSzPts val="2400"/>
            </a:pPr>
            <a:r>
              <a:rPr lang="hr-HR" sz="1800" dirty="0"/>
              <a:t>prve nove članice: Danska, Irska i Ujedinjena Kraljevina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r-HR" sz="1800" dirty="0"/>
              <a:t>1. siječnja 1973.</a:t>
            </a:r>
            <a:endParaRPr lang="pl-PL" sz="1800" dirty="0"/>
          </a:p>
          <a:p>
            <a:r>
              <a:rPr lang="pl-PL" sz="1800" dirty="0"/>
              <a:t>od 6 do 9 država članica</a:t>
            </a:r>
          </a:p>
          <a:p>
            <a:pPr marL="127000" indent="0">
              <a:buNone/>
            </a:pPr>
            <a:r>
              <a:rPr lang="pl-PL" sz="1800" dirty="0"/>
              <a:t>1973.</a:t>
            </a:r>
          </a:p>
          <a:p>
            <a:r>
              <a:rPr lang="pl-PL" sz="1800" dirty="0"/>
              <a:t>naftna kriza u Europi</a:t>
            </a:r>
          </a:p>
          <a:p>
            <a:pPr marL="127000" indent="0">
              <a:buNone/>
            </a:pPr>
            <a:r>
              <a:rPr lang="pl-PL" sz="1800" dirty="0"/>
              <a:t>Lipanj 1979.</a:t>
            </a:r>
          </a:p>
          <a:p>
            <a:r>
              <a:rPr lang="pl-PL" sz="1800" dirty="0"/>
              <a:t>prvi neposredni izbori za Europski parlament</a:t>
            </a:r>
          </a:p>
          <a:p>
            <a:endParaRPr lang="pl-PL" sz="1800" dirty="0"/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449C7D4548E74EB4D06312CC422588" ma:contentTypeVersion="14" ma:contentTypeDescription="Stvaranje novog dokumenta." ma:contentTypeScope="" ma:versionID="0e7609cb1b8387a562f3cf3cde3518c8">
  <xsd:schema xmlns:xsd="http://www.w3.org/2001/XMLSchema" xmlns:xs="http://www.w3.org/2001/XMLSchema" xmlns:p="http://schemas.microsoft.com/office/2006/metadata/properties" xmlns:ns2="903dd0af-58d5-438b-9dc9-c77095b3ca47" xmlns:ns3="8864c600-b6b4-4f31-863e-fa4b6c3f8109" targetNamespace="http://schemas.microsoft.com/office/2006/metadata/properties" ma:root="true" ma:fieldsID="ab421c3d92294d4e7a5aea26b9be7631" ns2:_="" ns3:_="">
    <xsd:import namespace="903dd0af-58d5-438b-9dc9-c77095b3ca47"/>
    <xsd:import namespace="8864c600-b6b4-4f31-863e-fa4b6c3f8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dd0af-58d5-438b-9dc9-c77095b3c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4c600-b6b4-4f31-863e-fa4b6c3f810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77cf9cc-2cfe-4968-a766-2bb954b62952}" ma:internalName="TaxCatchAll" ma:showField="CatchAllData" ma:web="8864c600-b6b4-4f31-863e-fa4b6c3f8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3dd0af-58d5-438b-9dc9-c77095b3ca47">
      <Terms xmlns="http://schemas.microsoft.com/office/infopath/2007/PartnerControls"/>
    </lcf76f155ced4ddcb4097134ff3c332f>
    <TaxCatchAll xmlns="8864c600-b6b4-4f31-863e-fa4b6c3f8109" xsi:nil="true"/>
  </documentManagement>
</p:properties>
</file>

<file path=customXml/itemProps1.xml><?xml version="1.0" encoding="utf-8"?>
<ds:datastoreItem xmlns:ds="http://schemas.openxmlformats.org/officeDocument/2006/customXml" ds:itemID="{9205D2C2-9598-4FE7-AFEE-E200EE6B56F3}"/>
</file>

<file path=customXml/itemProps2.xml><?xml version="1.0" encoding="utf-8"?>
<ds:datastoreItem xmlns:ds="http://schemas.openxmlformats.org/officeDocument/2006/customXml" ds:itemID="{4E56CCBB-BC92-4B3E-9450-CDC2B4716E6F}"/>
</file>

<file path=customXml/itemProps3.xml><?xml version="1.0" encoding="utf-8"?>
<ds:datastoreItem xmlns:ds="http://schemas.openxmlformats.org/officeDocument/2006/customXml" ds:itemID="{E5C6C8DB-6620-47D8-A256-AC96B73FC2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1604</Words>
  <Application>Microsoft Office PowerPoint</Application>
  <PresentationFormat>Prikaz na zaslonu (16:9)</PresentationFormat>
  <Paragraphs>316</Paragraphs>
  <Slides>20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Candara</vt:lpstr>
      <vt:lpstr>Frank Ruhl Libre</vt:lpstr>
      <vt:lpstr>Dion template</vt:lpstr>
      <vt:lpstr>Povijest Europske Unije</vt:lpstr>
      <vt:lpstr>Lenta vremena</vt:lpstr>
      <vt:lpstr>Mir u Europi i početak suradnje</vt:lpstr>
      <vt:lpstr>Mir u Europi i početak suradnje</vt:lpstr>
      <vt:lpstr>Lenta vremena</vt:lpstr>
      <vt:lpstr>Lude šezdesete – razdoblje gospodarskog rasta</vt:lpstr>
      <vt:lpstr>Lude šezdesete – razdoblje gospodarskog rasta</vt:lpstr>
      <vt:lpstr>Lenta vremena</vt:lpstr>
      <vt:lpstr>Zajednica koja raste</vt:lpstr>
      <vt:lpstr>Lenta vremena</vt:lpstr>
      <vt:lpstr>Mijenja se lice Europe – pad komunizma</vt:lpstr>
      <vt:lpstr>Lenta vremena</vt:lpstr>
      <vt:lpstr>Europa bez granica</vt:lpstr>
      <vt:lpstr>Lenta vremena</vt:lpstr>
      <vt:lpstr>Daljnje proširenje</vt:lpstr>
      <vt:lpstr>Lenta vremena</vt:lpstr>
      <vt:lpstr>Desetljeće izazova</vt:lpstr>
      <vt:lpstr>Lenta vremena</vt:lpstr>
      <vt:lpstr>Danas</vt:lpstr>
      <vt:lpstr>Izvori: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Janja Dujić</dc:creator>
  <cp:lastModifiedBy>Janja Dujić</cp:lastModifiedBy>
  <cp:revision>3</cp:revision>
  <dcterms:modified xsi:type="dcterms:W3CDTF">2022-04-07T21:58:56Z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0x0101007E449C7D4548E74EB4D06312CC422588</vt:lpwstr>
  </property>
</Properties>
</file>