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9" r:id="rId5"/>
    <p:sldId id="260" r:id="rId6"/>
    <p:sldId id="261" r:id="rId7"/>
    <p:sldId id="266" r:id="rId8"/>
    <p:sldId id="258" r:id="rId9"/>
    <p:sldId id="263" r:id="rId10"/>
    <p:sldId id="262" r:id="rId11"/>
    <p:sldId id="264" r:id="rId12"/>
    <p:sldId id="265" r:id="rId13"/>
    <p:sldId id="267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04" autoAdjust="0"/>
  </p:normalViewPr>
  <p:slideViewPr>
    <p:cSldViewPr>
      <p:cViewPr>
        <p:scale>
          <a:sx n="70" d="100"/>
          <a:sy n="70" d="100"/>
        </p:scale>
        <p:origin x="-138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F791-E605-4D0B-8AD0-953DC99AE812}" type="datetimeFigureOut">
              <a:rPr lang="hr-HR" smtClean="0"/>
              <a:t>21.11.2018.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53EF4-FE05-4075-810F-D73680186A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97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Kako uspješno složiti slagalicu osobnih financija?</a:t>
            </a:r>
            <a:r>
              <a:rPr lang="hr-HR" baseline="0" dirty="0" smtClean="0"/>
              <a:t> Naša primanja određuju okvir, a treba složiti troškove u skladu s našim potrebama i željama. Cilj je postići prihode veće od rashoda,a  razliku utrošiti prema našim željama i na naše zadovoljstvo.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101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10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4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48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4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Redovne računamo na mjesečnoj razini dok izvanredne koje</a:t>
            </a:r>
            <a:r>
              <a:rPr lang="hr-HR" baseline="0" dirty="0" smtClean="0"/>
              <a:t> možda dobijemo 1 ili par puta godišnje u ukupnom iznosu dijelimo s 12 da dobijemo na mjesečnoj razini.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10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Periodične,</a:t>
            </a:r>
            <a:r>
              <a:rPr lang="hr-HR" baseline="0" dirty="0" smtClean="0"/>
              <a:t> povremene troškove računamo u prosjeku na mjesečnoj razini, a ulaganja u trajnija dobra i vraćanje dugova je ionako mjesečno.</a:t>
            </a:r>
          </a:p>
          <a:p>
            <a:r>
              <a:rPr lang="hr-HR" baseline="0" dirty="0" smtClean="0"/>
              <a:t>Kako povećati razliku? Povećanjem prihoda ili smanjenjem troškova. Za to je potrebno planiranje, praćenje, samokontrola i određeno odricanje.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10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Gotovinu</a:t>
            </a:r>
            <a:r>
              <a:rPr lang="hr-HR" baseline="0" dirty="0" smtClean="0"/>
              <a:t> podižemo na bankomatu ili u poslovnici banke: služi za manje iznose ili ako nam donosi uštedu (popust za gotovinu)</a:t>
            </a:r>
          </a:p>
          <a:p>
            <a:r>
              <a:rPr lang="hr-HR" baseline="0" dirty="0" smtClean="0"/>
              <a:t>Debitna kartica: podizanje gotovine na bankomatu i plaćanje u trgovini pri čemu se odmah tereti tekući račun, potrebno je unijeti PIN. Potrebno je imati dovoljno sredstava na tekućem računu – banke dozvoljavaju određeni minus, ali onda je to vaš dug s velikim kamatama</a:t>
            </a:r>
          </a:p>
          <a:p>
            <a:r>
              <a:rPr lang="hr-HR" baseline="0" dirty="0" smtClean="0"/>
              <a:t>Čekovi: bezgotovinsko koje se sve rjeđe koristi, a kupac u trenutku dospijeća čeka mora imati dovoljno sredstava na računu</a:t>
            </a:r>
          </a:p>
          <a:p>
            <a:r>
              <a:rPr lang="hr-HR" baseline="0" dirty="0" smtClean="0"/>
              <a:t>Internet bankarstvo: prebacivanje sredstava s računa na račun od kuće, </a:t>
            </a:r>
            <a:r>
              <a:rPr lang="hr-HR" baseline="0" dirty="0" err="1" smtClean="0"/>
              <a:t>Pay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Pal</a:t>
            </a:r>
            <a:r>
              <a:rPr lang="hr-HR" baseline="0" dirty="0" smtClean="0"/>
              <a:t> – za kupovinu preko </a:t>
            </a:r>
            <a:r>
              <a:rPr lang="hr-HR" baseline="0" dirty="0" err="1" smtClean="0"/>
              <a:t>interneta</a:t>
            </a:r>
            <a:r>
              <a:rPr lang="hr-HR" baseline="0" dirty="0" smtClean="0"/>
              <a:t>, prebacivanje sredstava na </a:t>
            </a:r>
            <a:r>
              <a:rPr lang="hr-HR" baseline="0" dirty="0" err="1" smtClean="0"/>
              <a:t>Pay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Pal</a:t>
            </a:r>
            <a:r>
              <a:rPr lang="hr-HR" baseline="0" dirty="0" smtClean="0"/>
              <a:t> račun s kartice (žiro-računa je sigurnije jer se po njemu ne može ići u minus)</a:t>
            </a:r>
          </a:p>
          <a:p>
            <a:r>
              <a:rPr lang="hr-HR" baseline="0" dirty="0" err="1" smtClean="0"/>
              <a:t>Charge</a:t>
            </a:r>
            <a:r>
              <a:rPr lang="hr-HR" baseline="0" dirty="0" smtClean="0"/>
              <a:t> kartica: plaćanje uz odgodu, jednom mjesečno, omogućava plaćanje na više rata</a:t>
            </a:r>
          </a:p>
          <a:p>
            <a:r>
              <a:rPr lang="hr-HR" baseline="0" dirty="0" smtClean="0"/>
              <a:t>Kreditiranje: plaćanje uz kamatu s odgodom i u više rata</a:t>
            </a:r>
          </a:p>
          <a:p>
            <a:endParaRPr lang="hr-HR" baseline="0" dirty="0" smtClean="0"/>
          </a:p>
          <a:p>
            <a:r>
              <a:rPr lang="hr-HR" baseline="0" dirty="0" smtClean="0"/>
              <a:t>Treba uskladiti vrijeme dospijeća na naplatu s vremenom dospijeća primanja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10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Kratkoročni: vraćanje dugova, stvaranje</a:t>
            </a:r>
            <a:r>
              <a:rPr lang="hr-HR" baseline="0" dirty="0" smtClean="0"/>
              <a:t> zalihe</a:t>
            </a:r>
            <a:endParaRPr lang="hr-HR" dirty="0" smtClean="0"/>
          </a:p>
          <a:p>
            <a:r>
              <a:rPr lang="hr-HR" dirty="0" smtClean="0"/>
              <a:t>Dugoročni: kuća</a:t>
            </a:r>
            <a:r>
              <a:rPr lang="hr-HR" baseline="0" dirty="0" smtClean="0"/>
              <a:t> ili stan, auto, putovanje oko svijeta</a:t>
            </a:r>
          </a:p>
          <a:p>
            <a:r>
              <a:rPr lang="hr-HR" baseline="0" dirty="0" smtClean="0"/>
              <a:t>S prinosom: školovanje, štednja</a:t>
            </a:r>
          </a:p>
          <a:p>
            <a:r>
              <a:rPr lang="hr-HR" baseline="0" dirty="0" smtClean="0"/>
              <a:t>Bez prinosa: uređenje doma, putovanje, proslava</a:t>
            </a:r>
          </a:p>
          <a:p>
            <a:r>
              <a:rPr lang="hr-HR" baseline="0" dirty="0" smtClean="0"/>
              <a:t>Svaka vrsta ciljeva ima svoj značaj te ih treba pažljivo planirati i rangirati, za dugoročne predvidjeti u kojem roku ih želimo ostvariti.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42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Pitanje je kako povećati ostatak – tako da povećamo prihode i/ili smanjimo rashode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4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Dodatno: davanje instrukcija,</a:t>
            </a:r>
            <a:r>
              <a:rPr lang="hr-HR" baseline="0" dirty="0" smtClean="0"/>
              <a:t> čuvanje djece, košenje trave i sl.</a:t>
            </a:r>
          </a:p>
          <a:p>
            <a:r>
              <a:rPr lang="hr-HR" baseline="0" dirty="0" smtClean="0"/>
              <a:t>Honorarni: u nekom poduzeću ili instituciji (držanje seminara i sl.)</a:t>
            </a:r>
          </a:p>
          <a:p>
            <a:r>
              <a:rPr lang="hr-HR" baseline="0" dirty="0" smtClean="0"/>
              <a:t>Hobi: prodati rukotvorinu, fotografiju</a:t>
            </a:r>
          </a:p>
          <a:p>
            <a:r>
              <a:rPr lang="hr-HR" baseline="0" dirty="0" smtClean="0"/>
              <a:t>Iznajmljivanje: u poslovne ili turističke svrhe</a:t>
            </a:r>
          </a:p>
          <a:p>
            <a:r>
              <a:rPr lang="hr-HR" baseline="0" dirty="0" smtClean="0"/>
              <a:t>Ulaganje: donosi veći prinos od </a:t>
            </a:r>
            <a:r>
              <a:rPr lang="hr-HR" baseline="0" dirty="0" err="1" smtClean="0"/>
              <a:t>štednej</a:t>
            </a:r>
            <a:r>
              <a:rPr lang="hr-HR" baseline="0" dirty="0" smtClean="0"/>
              <a:t> u banci, ali donosi i veći rizik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4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Svatko</a:t>
            </a:r>
            <a:r>
              <a:rPr lang="hr-HR" baseline="0" dirty="0" smtClean="0"/>
              <a:t> pronalazi uštede u svojem životu – različiti prioriteti, treba ih analizirati i vidjeti bez kojih možemo i nisu </a:t>
            </a:r>
            <a:r>
              <a:rPr lang="hr-HR" baseline="0" smtClean="0"/>
              <a:t>nam nužni.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4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Istražiti uvjete kreditiranja i usporediti banke – možete tražiti i povoljnije uvjete (pogotovo ako ste klijent banke).</a:t>
            </a:r>
          </a:p>
          <a:p>
            <a:r>
              <a:rPr lang="hr-HR" dirty="0" smtClean="0"/>
              <a:t>Uvjeti – visina kamate</a:t>
            </a:r>
            <a:r>
              <a:rPr lang="hr-HR" baseline="0" dirty="0" smtClean="0"/>
              <a:t> i njezina promjenjivost, kunski ili devizni kredit, troškovi obrade kredita i trošak javnog bilježnika, sredstva osiguranja kao što su hipoteka, sudužnici i jamci, osiguranje kuće ili auta, životno osiguranje.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3EF4-FE05-4075-810F-D73680186AB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610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192525"/>
            <a:ext cx="8246070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566870"/>
            <a:ext cx="824607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8" y="527605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443835"/>
            <a:ext cx="687172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18831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18831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dopis.h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206" y="4956050"/>
            <a:ext cx="8246070" cy="1221640"/>
          </a:xfrm>
        </p:spPr>
        <p:txBody>
          <a:bodyPr>
            <a:noAutofit/>
          </a:bodyPr>
          <a:lstStyle/>
          <a:p>
            <a:r>
              <a:rPr lang="hr-HR" sz="3200" b="1" dirty="0"/>
              <a:t>4</a:t>
            </a:r>
            <a:r>
              <a:rPr lang="hr-HR" sz="3200" b="1" dirty="0" smtClean="0"/>
              <a:t>.razred</a:t>
            </a:r>
            <a:r>
              <a:rPr lang="hr-HR" sz="3200" b="1" dirty="0"/>
              <a:t>: </a:t>
            </a:r>
            <a:r>
              <a:rPr lang="hr-HR" sz="3200" b="1" dirty="0" smtClean="0"/>
              <a:t>„Upravljanje osobnim financijama”</a:t>
            </a:r>
            <a:r>
              <a:rPr lang="hr-HR" sz="3200" b="1" dirty="0"/>
              <a:t/>
            </a:r>
            <a:br>
              <a:rPr lang="hr-HR" sz="3200" b="1" dirty="0"/>
            </a:br>
            <a:r>
              <a:rPr lang="hr-HR" sz="2400" dirty="0">
                <a:solidFill>
                  <a:schemeClr val="bg1">
                    <a:lumMod val="85000"/>
                  </a:schemeClr>
                </a:solidFill>
              </a:rPr>
              <a:t>Antonio </a:t>
            </a:r>
            <a:r>
              <a:rPr lang="hr-HR" sz="2400" dirty="0" err="1">
                <a:solidFill>
                  <a:schemeClr val="bg1">
                    <a:lumMod val="85000"/>
                  </a:schemeClr>
                </a:solidFill>
              </a:rPr>
              <a:t>Čmelak</a:t>
            </a:r>
            <a:r>
              <a:rPr lang="hr-HR" sz="2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hr-HR" sz="2400" dirty="0" err="1">
                <a:solidFill>
                  <a:schemeClr val="bg1">
                    <a:lumMod val="85000"/>
                  </a:schemeClr>
                </a:solidFill>
              </a:rPr>
              <a:t>mag.oec</a:t>
            </a:r>
            <a:endParaRPr lang="en-US" sz="4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86835" y="4028837"/>
            <a:ext cx="6400800" cy="1369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hr-HR" sz="3600" b="1" dirty="0" smtClean="0">
                <a:solidFill>
                  <a:schemeClr val="bg1">
                    <a:lumMod val="85000"/>
                  </a:schemeClr>
                </a:solidFill>
              </a:rPr>
              <a:t>Projekt </a:t>
            </a:r>
          </a:p>
          <a:p>
            <a:pPr>
              <a:spcBef>
                <a:spcPts val="0"/>
              </a:spcBef>
            </a:pPr>
            <a:r>
              <a:rPr lang="hr-HR" sz="3600" b="1" dirty="0" smtClean="0">
                <a:solidFill>
                  <a:schemeClr val="bg1">
                    <a:lumMod val="85000"/>
                  </a:schemeClr>
                </a:solidFill>
              </a:rPr>
              <a:t>„Financijska pismenost”</a:t>
            </a:r>
            <a:endParaRPr lang="en-US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4" y="1369770"/>
            <a:ext cx="8704185" cy="5321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Ostvarenje ciljeva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4" y="2360065"/>
            <a:ext cx="8093365" cy="427574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Povećanjem „ostatka” – razlike prihoda i troškova, možemo osigurati brže ostvarenje ciljeva</a:t>
            </a:r>
          </a:p>
          <a:p>
            <a:r>
              <a:rPr lang="hr-HR" sz="3200" dirty="0" smtClean="0"/>
              <a:t>Veći „ostatak” nam omogućuje podizanje kredita za ostvarenje „odmah” ciljeva i/ili stvaranje štednje za ostvarenje „sutra” ciljeva</a:t>
            </a:r>
            <a:endParaRPr lang="hr-HR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96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596540"/>
            <a:ext cx="8704185" cy="5321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Povećanje prihoda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4" y="2360065"/>
            <a:ext cx="8093365" cy="427574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Dodatni povremeni rad</a:t>
            </a:r>
          </a:p>
          <a:p>
            <a:r>
              <a:rPr lang="hr-HR" sz="3200" dirty="0" smtClean="0"/>
              <a:t>Honorarni poslovi uz ugovor</a:t>
            </a:r>
          </a:p>
          <a:p>
            <a:r>
              <a:rPr lang="hr-HR" sz="3200" dirty="0" smtClean="0"/>
              <a:t>Iskoristiti hobi </a:t>
            </a:r>
          </a:p>
          <a:p>
            <a:r>
              <a:rPr lang="hr-HR" sz="3200" dirty="0" smtClean="0"/>
              <a:t>Prodajom nepotrebne imovine</a:t>
            </a:r>
          </a:p>
          <a:p>
            <a:r>
              <a:rPr lang="hr-HR" sz="3200" dirty="0" smtClean="0"/>
              <a:t>Privremeno iznajmljivanje stambenog ili skladišnog prostora</a:t>
            </a:r>
          </a:p>
          <a:p>
            <a:r>
              <a:rPr lang="hr-HR" sz="3200" dirty="0" smtClean="0"/>
              <a:t>Mudro ulaganje (dionice, obveznice)</a:t>
            </a:r>
            <a:endParaRPr lang="hr-HR" sz="2800" dirty="0" smtClean="0"/>
          </a:p>
          <a:p>
            <a:pPr lvl="1"/>
            <a:endParaRPr lang="en-US" sz="2800" dirty="0"/>
          </a:p>
        </p:txBody>
      </p:sp>
      <p:pic>
        <p:nvPicPr>
          <p:cNvPr id="1026" name="Picture 2" descr="http://file1.npage.de/002864/89/bilder/babysitt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2512770"/>
            <a:ext cx="2443280" cy="20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596540"/>
            <a:ext cx="8704185" cy="5321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Smanjenje troškova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4" y="2360065"/>
            <a:ext cx="8093365" cy="412303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Promjene ponašanja življenja</a:t>
            </a:r>
          </a:p>
          <a:p>
            <a:r>
              <a:rPr lang="hr-HR" sz="3200" dirty="0" smtClean="0"/>
              <a:t>Razmisliti što je „nužno” i oduprijeti se reklamiranju „must </a:t>
            </a:r>
            <a:r>
              <a:rPr lang="hr-HR" sz="3200" dirty="0" err="1" smtClean="0"/>
              <a:t>have</a:t>
            </a:r>
            <a:r>
              <a:rPr lang="hr-HR" sz="3200" dirty="0" smtClean="0"/>
              <a:t>”</a:t>
            </a:r>
          </a:p>
          <a:p>
            <a:r>
              <a:rPr lang="hr-HR" sz="3200" dirty="0" smtClean="0"/>
              <a:t>Za troškove nad kojima nemamo kontrolu napraviti plan (tjedni, mjesečni) i držati ga se</a:t>
            </a:r>
          </a:p>
          <a:p>
            <a:r>
              <a:rPr lang="hr-HR" sz="3200" dirty="0" smtClean="0"/>
              <a:t>Štedljivost jer nekontrolirana potrošnja dovodi do problema i prezaduženosti </a:t>
            </a:r>
            <a:endParaRPr lang="hr-HR" sz="2800" dirty="0" smtClean="0"/>
          </a:p>
          <a:p>
            <a:pPr lvl="1"/>
            <a:endParaRPr lang="en-US" sz="2800" dirty="0"/>
          </a:p>
        </p:txBody>
      </p:sp>
      <p:pic>
        <p:nvPicPr>
          <p:cNvPr id="3074" name="Picture 2" descr="http://www.badgees.cz/cache/images/full/160_must_have_15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75" y="2512770"/>
            <a:ext cx="1517987" cy="1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222195"/>
            <a:ext cx="4886562" cy="763525"/>
          </a:xfrm>
        </p:spPr>
        <p:txBody>
          <a:bodyPr/>
          <a:lstStyle/>
          <a:p>
            <a:pPr algn="l"/>
            <a:r>
              <a:rPr lang="hr-HR" b="1" dirty="0" smtClean="0"/>
              <a:t>Kreditiranje ili štednja 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985719"/>
            <a:ext cx="7177136" cy="5650085"/>
          </a:xfrm>
        </p:spPr>
        <p:txBody>
          <a:bodyPr>
            <a:noAutofit/>
          </a:bodyPr>
          <a:lstStyle/>
          <a:p>
            <a:r>
              <a:rPr lang="hr-HR" sz="3200" dirty="0" smtClean="0"/>
              <a:t>Na kredit plaćamo kamatu – OPREZ</a:t>
            </a:r>
          </a:p>
          <a:p>
            <a:pPr lvl="1"/>
            <a:r>
              <a:rPr lang="hr-HR" sz="3200" dirty="0" smtClean="0"/>
              <a:t>Troškovi obrade i osiguranja kredita</a:t>
            </a:r>
          </a:p>
          <a:p>
            <a:pPr lvl="1"/>
            <a:r>
              <a:rPr lang="hr-HR" sz="3200" dirty="0" smtClean="0"/>
              <a:t>Promjenjivost uvjeta (kamata, tečaj)</a:t>
            </a:r>
          </a:p>
          <a:p>
            <a:pPr lvl="1"/>
            <a:r>
              <a:rPr lang="hr-HR" sz="3200" dirty="0" smtClean="0"/>
              <a:t>Potrošnja budućih prihoda</a:t>
            </a:r>
          </a:p>
          <a:p>
            <a:pPr lvl="1"/>
            <a:r>
              <a:rPr lang="hr-HR" sz="3200" dirty="0" smtClean="0"/>
              <a:t>Za ono što je potrebno „odmah”</a:t>
            </a:r>
          </a:p>
          <a:p>
            <a:r>
              <a:rPr lang="hr-HR" sz="3200" dirty="0" smtClean="0"/>
              <a:t>Štednja</a:t>
            </a:r>
          </a:p>
          <a:p>
            <a:pPr lvl="1"/>
            <a:r>
              <a:rPr lang="hr-HR" sz="3200" dirty="0" smtClean="0"/>
              <a:t>Donosi prinos, kamatu</a:t>
            </a:r>
          </a:p>
          <a:p>
            <a:pPr lvl="1"/>
            <a:r>
              <a:rPr lang="hr-HR" sz="3200" dirty="0" smtClean="0"/>
              <a:t>Mudriji način jer osigurava više</a:t>
            </a:r>
          </a:p>
          <a:p>
            <a:pPr lvl="1"/>
            <a:r>
              <a:rPr lang="hr-HR" sz="3200" dirty="0" smtClean="0"/>
              <a:t>Za ostvarenje „sutra” ciljeva</a:t>
            </a:r>
          </a:p>
          <a:p>
            <a:pPr lvl="1"/>
            <a:endParaRPr lang="hr-HR" sz="3200" dirty="0" smtClean="0"/>
          </a:p>
          <a:p>
            <a:endParaRPr lang="hr-HR" sz="3200" dirty="0"/>
          </a:p>
          <a:p>
            <a:pPr lvl="1"/>
            <a:endParaRPr lang="hr-HR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497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09" y="69490"/>
            <a:ext cx="6260905" cy="763525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/>
              <a:t>Primjer kredita VS štednja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833015"/>
            <a:ext cx="7177136" cy="5802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 smtClean="0"/>
              <a:t>500,00 kn mjesečno na 5 godina</a:t>
            </a:r>
          </a:p>
          <a:p>
            <a:r>
              <a:rPr lang="hr-HR" sz="3200" dirty="0" smtClean="0"/>
              <a:t>KREDIT uz kamatu 8% </a:t>
            </a:r>
          </a:p>
          <a:p>
            <a:pPr lvl="1"/>
            <a:r>
              <a:rPr lang="hr-HR" sz="3200" dirty="0"/>
              <a:t> </a:t>
            </a:r>
            <a:r>
              <a:rPr lang="hr-HR" sz="3200" dirty="0" smtClean="0"/>
              <a:t>odmah imamo </a:t>
            </a:r>
            <a:r>
              <a:rPr lang="hr-HR" sz="3200" dirty="0" smtClean="0">
                <a:solidFill>
                  <a:srgbClr val="FFFF00"/>
                </a:solidFill>
              </a:rPr>
              <a:t>24.659,22 kn</a:t>
            </a:r>
          </a:p>
          <a:p>
            <a:r>
              <a:rPr lang="hr-HR" sz="3200" dirty="0" smtClean="0"/>
              <a:t>ŠTEDNJA uz kamatu 2%</a:t>
            </a:r>
          </a:p>
          <a:p>
            <a:pPr lvl="1"/>
            <a:r>
              <a:rPr lang="hr-HR" sz="3200" dirty="0"/>
              <a:t>n</a:t>
            </a:r>
            <a:r>
              <a:rPr lang="hr-HR" sz="3200" dirty="0" smtClean="0"/>
              <a:t>akon 5 godina imamo </a:t>
            </a:r>
            <a:r>
              <a:rPr lang="hr-HR" sz="3200" dirty="0" smtClean="0">
                <a:solidFill>
                  <a:srgbClr val="FFFF00"/>
                </a:solidFill>
              </a:rPr>
              <a:t>31.523,68 kn</a:t>
            </a:r>
          </a:p>
          <a:p>
            <a:pPr marL="0" indent="0">
              <a:buNone/>
            </a:pPr>
            <a:r>
              <a:rPr lang="hr-HR" sz="3200" dirty="0" smtClean="0"/>
              <a:t>Potreban iznos nam je 10.000,00 kn</a:t>
            </a:r>
          </a:p>
          <a:p>
            <a:r>
              <a:rPr lang="hr-HR" sz="3200" dirty="0" smtClean="0"/>
              <a:t>KREDIT s kamatom 8% na 5 godina</a:t>
            </a:r>
          </a:p>
          <a:p>
            <a:pPr lvl="1"/>
            <a:r>
              <a:rPr lang="hr-HR" sz="3200" dirty="0" smtClean="0"/>
              <a:t>Mjesečno izdvajamo </a:t>
            </a:r>
            <a:r>
              <a:rPr lang="hr-HR" sz="3200" dirty="0" smtClean="0">
                <a:solidFill>
                  <a:srgbClr val="FFFF00"/>
                </a:solidFill>
              </a:rPr>
              <a:t>202,76 kn</a:t>
            </a:r>
          </a:p>
          <a:p>
            <a:r>
              <a:rPr lang="hr-HR" sz="3200" dirty="0" smtClean="0"/>
              <a:t>ŠTEDNJA s kamatom 2% na 5 godina</a:t>
            </a:r>
          </a:p>
          <a:p>
            <a:pPr lvl="1"/>
            <a:r>
              <a:rPr lang="hr-HR" sz="3200" dirty="0" smtClean="0"/>
              <a:t>Mjesečno izdvajamo </a:t>
            </a:r>
            <a:r>
              <a:rPr lang="hr-HR" sz="3200" dirty="0" smtClean="0">
                <a:solidFill>
                  <a:srgbClr val="FFFF00"/>
                </a:solidFill>
              </a:rPr>
              <a:t>158,61 kn </a:t>
            </a:r>
          </a:p>
          <a:p>
            <a:endParaRPr lang="hr-HR" sz="3200" dirty="0" smtClean="0"/>
          </a:p>
          <a:p>
            <a:pPr lvl="1"/>
            <a:endParaRPr lang="hr-HR" sz="3200" dirty="0" smtClean="0"/>
          </a:p>
          <a:p>
            <a:endParaRPr lang="hr-HR" sz="3200" dirty="0"/>
          </a:p>
          <a:p>
            <a:pPr lvl="1"/>
            <a:endParaRPr lang="hr-HR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919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833015"/>
            <a:ext cx="8704185" cy="532180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Zaključak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2207360"/>
            <a:ext cx="8551480" cy="4733855"/>
          </a:xfrm>
        </p:spPr>
        <p:txBody>
          <a:bodyPr>
            <a:normAutofit fontScale="85000" lnSpcReduction="20000"/>
          </a:bodyPr>
          <a:lstStyle/>
          <a:p>
            <a:r>
              <a:rPr lang="hr-HR" sz="3800" dirty="0" smtClean="0"/>
              <a:t>Što je cilj upravljanja osobnim financijama? </a:t>
            </a:r>
          </a:p>
          <a:p>
            <a:pPr lvl="1"/>
            <a:r>
              <a:rPr lang="hr-HR" sz="3100" dirty="0"/>
              <a:t>uskladiti želje i mogućnosti </a:t>
            </a:r>
          </a:p>
          <a:p>
            <a:pPr lvl="1"/>
            <a:r>
              <a:rPr lang="hr-HR" sz="3100" dirty="0"/>
              <a:t>rješavati životna pitanja u skladu s financijskim mogućnostima </a:t>
            </a:r>
          </a:p>
          <a:p>
            <a:pPr lvl="1"/>
            <a:r>
              <a:rPr lang="hr-HR" sz="3100" dirty="0"/>
              <a:t>dugoročno poboljšati kvalitetu života</a:t>
            </a:r>
          </a:p>
          <a:p>
            <a:r>
              <a:rPr lang="hr-HR" sz="3800" dirty="0"/>
              <a:t>Kako to postići ?</a:t>
            </a:r>
          </a:p>
          <a:p>
            <a:pPr lvl="1"/>
            <a:r>
              <a:rPr lang="vi-VN" sz="3100" dirty="0">
                <a:latin typeface="Calibri" panose="020F0502020204030204" pitchFamily="34" charset="0"/>
              </a:rPr>
              <a:t>bolj</a:t>
            </a:r>
            <a:r>
              <a:rPr lang="hr-HR" sz="3100" dirty="0">
                <a:latin typeface="Calibri" panose="020F0502020204030204" pitchFamily="34" charset="0"/>
              </a:rPr>
              <a:t>a</a:t>
            </a:r>
            <a:r>
              <a:rPr lang="vi-VN" sz="3100" dirty="0">
                <a:latin typeface="Calibri" panose="020F0502020204030204" pitchFamily="34" charset="0"/>
              </a:rPr>
              <a:t> </a:t>
            </a:r>
            <a:r>
              <a:rPr lang="vi-VN" sz="3100" dirty="0" smtClean="0">
                <a:latin typeface="Calibri" panose="020F0502020204030204" pitchFamily="34" charset="0"/>
              </a:rPr>
              <a:t>edu</a:t>
            </a:r>
            <a:r>
              <a:rPr lang="hr-HR" sz="3100" dirty="0" smtClean="0">
                <a:latin typeface="Calibri" panose="020F0502020204030204" pitchFamily="34" charset="0"/>
              </a:rPr>
              <a:t>ka</a:t>
            </a:r>
            <a:r>
              <a:rPr lang="vi-VN" sz="3100" dirty="0" smtClean="0">
                <a:latin typeface="Calibri" panose="020F0502020204030204" pitchFamily="34" charset="0"/>
              </a:rPr>
              <a:t>ci</a:t>
            </a:r>
            <a:r>
              <a:rPr lang="hr-HR" sz="3100" dirty="0">
                <a:latin typeface="Calibri" panose="020F0502020204030204" pitchFamily="34" charset="0"/>
              </a:rPr>
              <a:t>ja</a:t>
            </a:r>
            <a:r>
              <a:rPr lang="vi-VN" sz="3100" dirty="0">
                <a:latin typeface="Calibri" panose="020F0502020204030204" pitchFamily="34" charset="0"/>
              </a:rPr>
              <a:t> i informira</a:t>
            </a:r>
            <a:r>
              <a:rPr lang="hr-HR" sz="3100" dirty="0" err="1">
                <a:latin typeface="Calibri" panose="020F0502020204030204" pitchFamily="34" charset="0"/>
              </a:rPr>
              <a:t>nost</a:t>
            </a:r>
            <a:r>
              <a:rPr lang="vi-VN" sz="3100" dirty="0">
                <a:latin typeface="Calibri" panose="020F0502020204030204" pitchFamily="34" charset="0"/>
              </a:rPr>
              <a:t> o financijskim uslugama </a:t>
            </a:r>
            <a:endParaRPr lang="hr-HR" sz="3100" dirty="0">
              <a:latin typeface="Calibri" panose="020F0502020204030204" pitchFamily="34" charset="0"/>
            </a:endParaRPr>
          </a:p>
          <a:p>
            <a:pPr lvl="1"/>
            <a:r>
              <a:rPr lang="vi-VN" sz="3100" dirty="0">
                <a:latin typeface="Calibri" panose="020F0502020204030204" pitchFamily="34" charset="0"/>
              </a:rPr>
              <a:t>iskori</a:t>
            </a:r>
            <a:r>
              <a:rPr lang="hr-HR" sz="3100" dirty="0" err="1">
                <a:latin typeface="Calibri" panose="020F0502020204030204" pitchFamily="34" charset="0"/>
              </a:rPr>
              <a:t>štavanje</a:t>
            </a:r>
            <a:r>
              <a:rPr lang="vi-VN" sz="3100" dirty="0">
                <a:latin typeface="Calibri" panose="020F0502020204030204" pitchFamily="34" charset="0"/>
              </a:rPr>
              <a:t> sv</a:t>
            </a:r>
            <a:r>
              <a:rPr lang="hr-HR" sz="3100" dirty="0">
                <a:latin typeface="Calibri" panose="020F0502020204030204" pitchFamily="34" charset="0"/>
              </a:rPr>
              <a:t>ih</a:t>
            </a:r>
            <a:r>
              <a:rPr lang="vi-VN" sz="3100" dirty="0">
                <a:latin typeface="Calibri" panose="020F0502020204030204" pitchFamily="34" charset="0"/>
              </a:rPr>
              <a:t> postojeć</a:t>
            </a:r>
            <a:r>
              <a:rPr lang="hr-HR" sz="3100" dirty="0">
                <a:latin typeface="Calibri" panose="020F0502020204030204" pitchFamily="34" charset="0"/>
              </a:rPr>
              <a:t>ih</a:t>
            </a:r>
            <a:r>
              <a:rPr lang="vi-VN" sz="3100" dirty="0">
                <a:latin typeface="Calibri" panose="020F0502020204030204" pitchFamily="34" charset="0"/>
              </a:rPr>
              <a:t> </a:t>
            </a:r>
            <a:r>
              <a:rPr lang="vi-VN" sz="3100" dirty="0" smtClean="0">
                <a:latin typeface="Calibri" panose="020F0502020204030204" pitchFamily="34" charset="0"/>
              </a:rPr>
              <a:t>prilik</a:t>
            </a:r>
            <a:r>
              <a:rPr lang="hr-HR" sz="3100" dirty="0" smtClean="0">
                <a:latin typeface="Calibri" panose="020F0502020204030204" pitchFamily="34" charset="0"/>
              </a:rPr>
              <a:t>a</a:t>
            </a:r>
            <a:r>
              <a:rPr lang="vi-VN" sz="3100" dirty="0" smtClean="0">
                <a:latin typeface="Calibri" panose="020F0502020204030204" pitchFamily="34" charset="0"/>
              </a:rPr>
              <a:t> </a:t>
            </a:r>
            <a:r>
              <a:rPr lang="vi-VN" sz="3100" dirty="0">
                <a:latin typeface="Calibri" panose="020F0502020204030204" pitchFamily="34" charset="0"/>
              </a:rPr>
              <a:t>za povećanje prihoda i smanjenje rashoda </a:t>
            </a:r>
            <a:endParaRPr lang="hr-HR" sz="3100" dirty="0">
              <a:latin typeface="Calibri" panose="020F0502020204030204" pitchFamily="34" charset="0"/>
            </a:endParaRPr>
          </a:p>
          <a:p>
            <a:pPr lvl="1"/>
            <a:r>
              <a:rPr lang="vi-VN" sz="3100" dirty="0">
                <a:latin typeface="Calibri" panose="020F0502020204030204" pitchFamily="34" charset="0"/>
              </a:rPr>
              <a:t>mijenja</a:t>
            </a:r>
            <a:r>
              <a:rPr lang="hr-HR" sz="3100" dirty="0">
                <a:latin typeface="Calibri" panose="020F0502020204030204" pitchFamily="34" charset="0"/>
              </a:rPr>
              <a:t>nje</a:t>
            </a:r>
            <a:r>
              <a:rPr lang="vi-VN" sz="3100" dirty="0">
                <a:latin typeface="Calibri" panose="020F0502020204030204" pitchFamily="34" charset="0"/>
              </a:rPr>
              <a:t> ponašanj</a:t>
            </a:r>
            <a:r>
              <a:rPr lang="hr-HR" sz="3100" dirty="0">
                <a:latin typeface="Calibri" panose="020F0502020204030204" pitchFamily="34" charset="0"/>
              </a:rPr>
              <a:t>a</a:t>
            </a:r>
            <a:r>
              <a:rPr lang="vi-VN" sz="3100" dirty="0">
                <a:latin typeface="Calibri" panose="020F0502020204030204" pitchFamily="34" charset="0"/>
              </a:rPr>
              <a:t> u cilju unapređenja </a:t>
            </a:r>
            <a:r>
              <a:rPr lang="hr-HR" sz="3100" dirty="0">
                <a:latin typeface="Calibri" panose="020F0502020204030204" pitchFamily="34" charset="0"/>
              </a:rPr>
              <a:t>v</a:t>
            </a:r>
            <a:r>
              <a:rPr lang="vi-VN" sz="3100" dirty="0">
                <a:latin typeface="Calibri" panose="020F0502020204030204" pitchFamily="34" charset="0"/>
              </a:rPr>
              <a:t>aše financijske situacije i uz postizanje svojih životnih ciljeva</a:t>
            </a:r>
            <a:endParaRPr lang="en-US" sz="31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202" y="1291130"/>
            <a:ext cx="8704185" cy="532180"/>
          </a:xfrm>
        </p:spPr>
        <p:txBody>
          <a:bodyPr>
            <a:noAutofit/>
          </a:bodyPr>
          <a:lstStyle/>
          <a:p>
            <a:r>
              <a:rPr lang="hr-HR" sz="4000" b="1" dirty="0" smtClean="0"/>
              <a:t>Radionica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2054655"/>
            <a:ext cx="8551480" cy="1374345"/>
          </a:xfrm>
        </p:spPr>
        <p:txBody>
          <a:bodyPr>
            <a:normAutofit/>
          </a:bodyPr>
          <a:lstStyle/>
          <a:p>
            <a:r>
              <a:rPr lang="hr-HR" sz="3800" dirty="0" smtClean="0"/>
              <a:t>Rad u grupama (od 4 učenika) da bi se složila slagalica osobnih financija</a:t>
            </a:r>
            <a:endParaRPr lang="en-US" sz="3100" dirty="0">
              <a:latin typeface="Calibri" panose="020F0502020204030204" pitchFamily="34" charset="0"/>
            </a:endParaRPr>
          </a:p>
        </p:txBody>
      </p:sp>
      <p:pic>
        <p:nvPicPr>
          <p:cNvPr id="2" name="Slika 1" descr="Upravljanje osobnim financijama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2" t="37177" r="31194" b="21236"/>
          <a:stretch/>
        </p:blipFill>
        <p:spPr>
          <a:xfrm>
            <a:off x="3044950" y="3581705"/>
            <a:ext cx="2748690" cy="29035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srgbClr val="FFFF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3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6260" y="2054655"/>
            <a:ext cx="8551480" cy="4581150"/>
          </a:xfrm>
        </p:spPr>
        <p:txBody>
          <a:bodyPr>
            <a:normAutofit/>
          </a:bodyPr>
          <a:lstStyle/>
          <a:p>
            <a:r>
              <a:rPr lang="hr-HR" sz="3800" dirty="0"/>
              <a:t>Završna anketa i podjela </a:t>
            </a:r>
            <a:r>
              <a:rPr lang="hr-HR" sz="3800" dirty="0" err="1"/>
              <a:t>info</a:t>
            </a:r>
            <a:r>
              <a:rPr lang="hr-HR" sz="3800" dirty="0"/>
              <a:t> materijala</a:t>
            </a:r>
          </a:p>
          <a:p>
            <a:r>
              <a:rPr lang="hr-HR" sz="3800" dirty="0" smtClean="0"/>
              <a:t>Podjela početnih postavki:</a:t>
            </a:r>
          </a:p>
          <a:p>
            <a:pPr lvl="1"/>
            <a:r>
              <a:rPr lang="hr-HR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Veličina i struktura porodice</a:t>
            </a:r>
          </a:p>
          <a:p>
            <a:pPr lvl="1"/>
            <a:r>
              <a:rPr lang="hr-HR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Visina primanja</a:t>
            </a:r>
          </a:p>
          <a:p>
            <a:pPr lvl="1"/>
            <a:r>
              <a:rPr lang="hr-HR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Podjela troškova</a:t>
            </a:r>
          </a:p>
          <a:p>
            <a:r>
              <a:rPr lang="hr-HR" sz="3800" dirty="0" smtClean="0"/>
              <a:t>Obrasci za izračun s uputama</a:t>
            </a:r>
          </a:p>
          <a:p>
            <a:r>
              <a:rPr lang="hr-HR" sz="3800" dirty="0" smtClean="0"/>
              <a:t>Predstavljanje rezultata</a:t>
            </a:r>
          </a:p>
          <a:p>
            <a:pPr marL="457200" lvl="1" indent="0">
              <a:buNone/>
            </a:pPr>
            <a:endParaRPr lang="en-US" sz="32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lika 1" descr="| Stedopis.hr je neprofitna nevladina organizacija za financijsko obrazovanjem i obrazovanje o poduzetništvu - Google Chrome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17493" r="70148" b="66981"/>
          <a:stretch/>
        </p:blipFill>
        <p:spPr>
          <a:xfrm>
            <a:off x="6493336" y="2970885"/>
            <a:ext cx="2074460" cy="7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3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O projektu</a:t>
            </a:r>
            <a:endParaRPr lang="en-US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42844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hr-HR" sz="3000" dirty="0"/>
              <a:t>Početak programa </a:t>
            </a:r>
            <a:r>
              <a:rPr lang="hr-HR" sz="3000" dirty="0" err="1"/>
              <a:t>šk.godine</a:t>
            </a:r>
            <a:r>
              <a:rPr lang="hr-HR" sz="3000" dirty="0"/>
              <a:t> 2015./16.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3000" dirty="0"/>
              <a:t>Upravljanje osobnim financijama (završni razredi)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3000" dirty="0"/>
              <a:t>Predavanje o zaštiti potrošača (svi razredi)</a:t>
            </a:r>
          </a:p>
          <a:p>
            <a:pPr>
              <a:spcBef>
                <a:spcPts val="0"/>
              </a:spcBef>
            </a:pPr>
            <a:r>
              <a:rPr lang="hr-HR" sz="3000" dirty="0"/>
              <a:t>Proširenje programa u </a:t>
            </a:r>
            <a:r>
              <a:rPr lang="hr-HR" sz="3000" dirty="0" err="1"/>
              <a:t>šk.godini</a:t>
            </a:r>
            <a:r>
              <a:rPr lang="hr-HR" sz="3000" dirty="0"/>
              <a:t> 2016./17.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3000" dirty="0"/>
              <a:t>Upravljanje osobnim financijama (završni razredi)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3000" dirty="0" err="1"/>
              <a:t>Teenagerske</a:t>
            </a:r>
            <a:r>
              <a:rPr lang="hr-HR" sz="3000" dirty="0"/>
              <a:t> financije (2.razredi)</a:t>
            </a:r>
          </a:p>
          <a:p>
            <a:pPr>
              <a:spcBef>
                <a:spcPts val="0"/>
              </a:spcBef>
            </a:pPr>
            <a:r>
              <a:rPr lang="hr-HR" sz="3000" dirty="0"/>
              <a:t>Daljnji razvoj programa u </a:t>
            </a:r>
            <a:r>
              <a:rPr lang="hr-HR" sz="3000" dirty="0" err="1"/>
              <a:t>šk.godini</a:t>
            </a:r>
            <a:r>
              <a:rPr lang="hr-HR" sz="3000" dirty="0"/>
              <a:t> 2017./18.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3000" dirty="0"/>
              <a:t>Financijska pismenost (2., 3. i 4.razredi), </a:t>
            </a:r>
            <a:r>
              <a:rPr lang="hr-HR" sz="3000" dirty="0" err="1"/>
              <a:t>Čmelak</a:t>
            </a:r>
            <a:r>
              <a:rPr lang="hr-HR" sz="3000" dirty="0"/>
              <a:t> A.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3000" dirty="0"/>
              <a:t>Zaštita potrošača (1., 2. i 3.razredi), Matković 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3000" dirty="0"/>
              <a:t>Besplatan udžbenik svim </a:t>
            </a:r>
            <a:r>
              <a:rPr lang="hr-HR" sz="3000" dirty="0" smtClean="0"/>
              <a:t>učenicima „Moj novac, moja budućnost”</a:t>
            </a:r>
            <a:endParaRPr lang="en-US" sz="30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/>
              <a:t>Uvod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Zaposliti se kod drugoga</a:t>
            </a:r>
          </a:p>
          <a:p>
            <a:pPr lvl="1"/>
            <a:r>
              <a:rPr lang="hr-HR" dirty="0" smtClean="0"/>
              <a:t>Izabrati mirovinski fond za </a:t>
            </a:r>
            <a:r>
              <a:rPr lang="hr-HR" dirty="0" err="1" smtClean="0"/>
              <a:t>II.stup</a:t>
            </a:r>
            <a:endParaRPr lang="hr-HR" dirty="0" smtClean="0"/>
          </a:p>
          <a:p>
            <a:pPr lvl="1"/>
            <a:r>
              <a:rPr lang="hr-HR" dirty="0" smtClean="0"/>
              <a:t>Otvoriti tekući-račun u banci</a:t>
            </a:r>
          </a:p>
          <a:p>
            <a:pPr lvl="1"/>
            <a:r>
              <a:rPr lang="hr-HR" dirty="0" smtClean="0"/>
              <a:t>Povremeni, honorarni poslovi (otvoriti žiro-račun)</a:t>
            </a:r>
          </a:p>
          <a:p>
            <a:r>
              <a:rPr lang="hr-HR" dirty="0"/>
              <a:t>P</a:t>
            </a:r>
            <a:r>
              <a:rPr lang="hr-HR" dirty="0" smtClean="0"/>
              <a:t>okrenuti vlastiti posao</a:t>
            </a:r>
          </a:p>
          <a:p>
            <a:pPr lvl="1"/>
            <a:r>
              <a:rPr lang="hr-HR" dirty="0" smtClean="0"/>
              <a:t>Poduzetnička ideja i izrada plana</a:t>
            </a:r>
          </a:p>
          <a:p>
            <a:pPr lvl="1"/>
            <a:r>
              <a:rPr lang="hr-HR" dirty="0" smtClean="0"/>
              <a:t>Pribavljanje sredstava (kredit)</a:t>
            </a:r>
          </a:p>
          <a:p>
            <a:pPr lvl="1"/>
            <a:r>
              <a:rPr lang="hr-HR" dirty="0" smtClean="0"/>
              <a:t>Vođenje računovodstva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/>
              <a:t>Osobni / kućni budžet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5"/>
            <a:ext cx="6871725" cy="244328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Svi naši prihodi (sve vrste novčanih primanja) i svi naši rashodi (sve vrste financijskih davanja)</a:t>
            </a:r>
          </a:p>
          <a:p>
            <a:r>
              <a:rPr lang="hr-HR" sz="3200" dirty="0" smtClean="0"/>
              <a:t>Prihodi ≥ rashoda</a:t>
            </a:r>
            <a:endParaRPr lang="en-US" sz="3200" dirty="0" smtClean="0"/>
          </a:p>
        </p:txBody>
      </p:sp>
      <p:pic>
        <p:nvPicPr>
          <p:cNvPr id="3" name="Slika 2" descr="Zaslonski isječc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3887115"/>
            <a:ext cx="4110208" cy="2521389"/>
          </a:xfrm>
          <a:prstGeom prst="rect">
            <a:avLst/>
          </a:prstGeom>
          <a:ln>
            <a:noFill/>
          </a:ln>
          <a:effectLst>
            <a:outerShdw blurRad="88900" dist="139700" dir="2700000" algn="tl" rotWithShape="0">
              <a:srgbClr val="FFFF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/>
              <a:t>Primanja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749244"/>
            <a:ext cx="6871725" cy="4581151"/>
          </a:xfrm>
        </p:spPr>
        <p:txBody>
          <a:bodyPr>
            <a:noAutofit/>
          </a:bodyPr>
          <a:lstStyle/>
          <a:p>
            <a:r>
              <a:rPr lang="hr-HR" sz="3200" dirty="0" smtClean="0"/>
              <a:t>Redovna, točno znamo kolika i kada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laća, mirovina, naknada za nezaposlenost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rihodi od iznajmljivanja, renta na štednju, povremena primanja iz radnog odnosa</a:t>
            </a:r>
          </a:p>
          <a:p>
            <a:r>
              <a:rPr lang="hr-HR" sz="3200" dirty="0" smtClean="0"/>
              <a:t>Izvanredni, neočekivani</a:t>
            </a:r>
          </a:p>
          <a:p>
            <a:pPr lvl="1"/>
            <a:r>
              <a:rPr lang="hr-HR" dirty="0"/>
              <a:t>p</a:t>
            </a:r>
            <a:r>
              <a:rPr lang="hr-HR" dirty="0" smtClean="0"/>
              <a:t>ovremeni poslovi, nasljedstvo, povrat poreza, božićnica, igre na sreću</a:t>
            </a:r>
          </a:p>
          <a:p>
            <a:pPr lvl="1"/>
            <a:endParaRPr lang="hr-HR" sz="3200" dirty="0" smtClean="0"/>
          </a:p>
          <a:p>
            <a:endParaRPr lang="en-US" sz="3200" dirty="0" smtClean="0"/>
          </a:p>
        </p:txBody>
      </p:sp>
      <p:pic>
        <p:nvPicPr>
          <p:cNvPr id="1026" name="Picture 2" descr="https://newtekmarketplace.com/images/IncomeProtec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5" y="46269"/>
            <a:ext cx="1531463" cy="1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/>
              <a:t>Troškovi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6"/>
            <a:ext cx="7177136" cy="4886560"/>
          </a:xfrm>
        </p:spPr>
        <p:txBody>
          <a:bodyPr>
            <a:noAutofit/>
          </a:bodyPr>
          <a:lstStyle/>
          <a:p>
            <a:r>
              <a:rPr lang="hr-HR" sz="3200" dirty="0" smtClean="0"/>
              <a:t>Tekući mjesečni troškovi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ežije, prehrana, kućne potrepštine i ostalo</a:t>
            </a:r>
          </a:p>
          <a:p>
            <a:r>
              <a:rPr lang="hr-HR" sz="3200" dirty="0" smtClean="0"/>
              <a:t>Povremeni mjesečni troškovi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egistracija vozila, školovanje, odjeća i obuća, namještaj, liječenje, odmor</a:t>
            </a:r>
          </a:p>
          <a:p>
            <a:r>
              <a:rPr lang="hr-HR" sz="3200" dirty="0"/>
              <a:t>Ulaganja u trajna dobra</a:t>
            </a:r>
          </a:p>
          <a:p>
            <a:pPr lvl="1"/>
            <a:r>
              <a:rPr lang="hr-HR" dirty="0"/>
              <a:t>š</a:t>
            </a:r>
            <a:r>
              <a:rPr lang="hr-HR" dirty="0" smtClean="0"/>
              <a:t>tednja za stan, automobil i slično</a:t>
            </a:r>
          </a:p>
          <a:p>
            <a:r>
              <a:rPr lang="hr-HR" sz="3200" dirty="0"/>
              <a:t>Vraćanje postojećih dugova</a:t>
            </a:r>
          </a:p>
          <a:p>
            <a:pPr lvl="1"/>
            <a:endParaRPr lang="hr-HR" sz="3200" dirty="0" smtClean="0"/>
          </a:p>
          <a:p>
            <a:endParaRPr lang="en-US" sz="3200" dirty="0" smtClean="0"/>
          </a:p>
        </p:txBody>
      </p:sp>
      <p:pic>
        <p:nvPicPr>
          <p:cNvPr id="2050" name="Picture 2" descr="http://protonadvisors.org/wp-content/uploads/2013/01/Cost-Management-Servic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62" y="-235920"/>
            <a:ext cx="2566637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09" y="527605"/>
            <a:ext cx="4886562" cy="763525"/>
          </a:xfrm>
        </p:spPr>
        <p:txBody>
          <a:bodyPr/>
          <a:lstStyle/>
          <a:p>
            <a:pPr algn="l"/>
            <a:r>
              <a:rPr lang="hr-HR" b="1" dirty="0" smtClean="0"/>
              <a:t>Podmirivanje troškova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1443836"/>
            <a:ext cx="7177136" cy="4886560"/>
          </a:xfrm>
        </p:spPr>
        <p:txBody>
          <a:bodyPr>
            <a:noAutofit/>
          </a:bodyPr>
          <a:lstStyle/>
          <a:p>
            <a:r>
              <a:rPr lang="hr-HR" sz="3200" dirty="0" smtClean="0"/>
              <a:t>Gotovina</a:t>
            </a:r>
          </a:p>
          <a:p>
            <a:r>
              <a:rPr lang="hr-HR" sz="3200" dirty="0" smtClean="0"/>
              <a:t>Debitna kartica</a:t>
            </a:r>
          </a:p>
          <a:p>
            <a:r>
              <a:rPr lang="hr-HR" sz="3200" dirty="0" smtClean="0"/>
              <a:t>Čekovi</a:t>
            </a:r>
          </a:p>
          <a:p>
            <a:r>
              <a:rPr lang="hr-HR" sz="3200" dirty="0" smtClean="0"/>
              <a:t>Internet bankarstvo, </a:t>
            </a:r>
            <a:r>
              <a:rPr lang="hr-HR" sz="3200" dirty="0" err="1" smtClean="0"/>
              <a:t>PayPal</a:t>
            </a:r>
            <a:endParaRPr lang="hr-HR" sz="3200" dirty="0" smtClean="0"/>
          </a:p>
          <a:p>
            <a:r>
              <a:rPr lang="hr-HR" sz="3200" dirty="0" err="1" smtClean="0"/>
              <a:t>Charge</a:t>
            </a:r>
            <a:r>
              <a:rPr lang="hr-HR" sz="3200" dirty="0" smtClean="0"/>
              <a:t> (kreditne) kartice</a:t>
            </a:r>
          </a:p>
          <a:p>
            <a:r>
              <a:rPr lang="hr-HR" sz="3200" dirty="0" smtClean="0"/>
              <a:t>Kreditiranje (ugovor s bankom, trgovci, </a:t>
            </a:r>
            <a:r>
              <a:rPr lang="hr-HR" sz="3200" dirty="0" err="1" smtClean="0"/>
              <a:t>revolving</a:t>
            </a:r>
            <a:r>
              <a:rPr lang="hr-HR" sz="3200" dirty="0" smtClean="0"/>
              <a:t> kreditna kartica)</a:t>
            </a:r>
            <a:endParaRPr lang="hr-HR" sz="3200" dirty="0"/>
          </a:p>
          <a:p>
            <a:pPr lvl="1"/>
            <a:endParaRPr lang="hr-HR" sz="3200" dirty="0" smtClean="0"/>
          </a:p>
          <a:p>
            <a:endParaRPr lang="en-US" sz="3200" dirty="0" smtClean="0"/>
          </a:p>
        </p:txBody>
      </p:sp>
      <p:pic>
        <p:nvPicPr>
          <p:cNvPr id="1030" name="Picture 6" descr="https://encrypted-tbn0.gstatic.com/images?q=tbn:ANd9GcSDfCzOaHxB_fFZi-dTg0XNOC9LJesEl8HbBsqf92Zk8Kp1Hfn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32202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alanebayvilla.com/wp-content/uploads/paiement-payp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5" y="5662392"/>
            <a:ext cx="4275740" cy="10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Ciljevi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4" y="2360065"/>
            <a:ext cx="8093365" cy="3493173"/>
          </a:xfrm>
        </p:spPr>
        <p:txBody>
          <a:bodyPr>
            <a:normAutofit/>
          </a:bodyPr>
          <a:lstStyle/>
          <a:p>
            <a:r>
              <a:rPr lang="hr-HR" sz="3200" dirty="0"/>
              <a:t>Ono što želimo, a nemamo</a:t>
            </a:r>
          </a:p>
          <a:p>
            <a:r>
              <a:rPr lang="hr-HR" sz="3200" dirty="0"/>
              <a:t>Motiviraju nas da se pokrenemo i izvršimo </a:t>
            </a:r>
            <a:r>
              <a:rPr lang="hr-HR" sz="3200" dirty="0" smtClean="0"/>
              <a:t>obaveze</a:t>
            </a:r>
          </a:p>
          <a:p>
            <a:r>
              <a:rPr lang="hr-HR" sz="3200" dirty="0" smtClean="0"/>
              <a:t>Postizanjem ostvarujemo materijalne, emotivne i tjelesne potrebe</a:t>
            </a:r>
          </a:p>
          <a:p>
            <a:r>
              <a:rPr lang="hr-HR" sz="3200" dirty="0" smtClean="0"/>
              <a:t>Različitost ciljeva i njihovog prioriteta</a:t>
            </a:r>
            <a:endParaRPr lang="en-US" sz="3200" dirty="0"/>
          </a:p>
        </p:txBody>
      </p:sp>
      <p:pic>
        <p:nvPicPr>
          <p:cNvPr id="2050" name="Picture 2" descr="http://cdn.roditelji.me/wp-content/uploads/2013/07/ljeto2.jpg?5bbd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1" y="1123178"/>
            <a:ext cx="2327120" cy="1542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1291130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Vrste ciljeva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964" y="1901950"/>
            <a:ext cx="8093365" cy="4275739"/>
          </a:xfrm>
        </p:spPr>
        <p:txBody>
          <a:bodyPr>
            <a:normAutofit fontScale="92500" lnSpcReduction="10000"/>
          </a:bodyPr>
          <a:lstStyle/>
          <a:p>
            <a:r>
              <a:rPr lang="hr-HR" sz="3200" dirty="0" smtClean="0"/>
              <a:t>Kratkoročni</a:t>
            </a:r>
          </a:p>
          <a:p>
            <a:pPr lvl="1"/>
            <a:r>
              <a:rPr lang="hr-HR" sz="2800" dirty="0" smtClean="0"/>
              <a:t>Trebamo ih „odmah”, gotovina ili podizanje kredita</a:t>
            </a:r>
          </a:p>
          <a:p>
            <a:r>
              <a:rPr lang="hr-HR" sz="3200" dirty="0" smtClean="0"/>
              <a:t>Dugoročni</a:t>
            </a:r>
          </a:p>
          <a:p>
            <a:pPr lvl="1"/>
            <a:r>
              <a:rPr lang="hr-HR" sz="2800" dirty="0" smtClean="0"/>
              <a:t>Trebamo „sutra” te za njih možemo uštedjeti</a:t>
            </a:r>
          </a:p>
          <a:p>
            <a:r>
              <a:rPr lang="hr-HR" sz="3200" dirty="0" smtClean="0"/>
              <a:t>S prinosom</a:t>
            </a:r>
          </a:p>
          <a:p>
            <a:pPr lvl="1"/>
            <a:r>
              <a:rPr lang="hr-HR" sz="2800" dirty="0" smtClean="0"/>
              <a:t>Trenutno su trošak, ali u budućnosti donose poboljšanje financijske situacije</a:t>
            </a:r>
          </a:p>
          <a:p>
            <a:r>
              <a:rPr lang="hr-HR" sz="3200" dirty="0" smtClean="0"/>
              <a:t>Bez prinosa</a:t>
            </a:r>
          </a:p>
          <a:p>
            <a:pPr lvl="1"/>
            <a:r>
              <a:rPr lang="hr-HR" sz="2800" dirty="0" smtClean="0"/>
              <a:t>Ne donose prinos, ali su važni za kvalitetu života</a:t>
            </a:r>
          </a:p>
          <a:p>
            <a:pPr lvl="1"/>
            <a:endParaRPr lang="hr-HR" sz="28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78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1190</Words>
  <Application>Microsoft Office PowerPoint</Application>
  <PresentationFormat>Prikaz na zaslonu (4:3)</PresentationFormat>
  <Paragraphs>160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Theme</vt:lpstr>
      <vt:lpstr>4.razred: „Upravljanje osobnim financijama” Antonio Čmelak, mag.oec</vt:lpstr>
      <vt:lpstr>O projektu</vt:lpstr>
      <vt:lpstr>Uvod</vt:lpstr>
      <vt:lpstr>Osobni / kućni budžet</vt:lpstr>
      <vt:lpstr>Primanja</vt:lpstr>
      <vt:lpstr>Troškovi</vt:lpstr>
      <vt:lpstr>Podmirivanje troškova</vt:lpstr>
      <vt:lpstr>Ciljevi</vt:lpstr>
      <vt:lpstr>Vrste ciljeva</vt:lpstr>
      <vt:lpstr>Ostvarenje ciljeva</vt:lpstr>
      <vt:lpstr>Povećanje prihoda</vt:lpstr>
      <vt:lpstr>Smanjenje troškova</vt:lpstr>
      <vt:lpstr>Kreditiranje ili štednja ?</vt:lpstr>
      <vt:lpstr>Primjer kredita VS štednja</vt:lpstr>
      <vt:lpstr>Zaključak</vt:lpstr>
      <vt:lpstr>Radionica</vt:lpstr>
      <vt:lpstr>PowerPointova prezentacija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Antonio</cp:lastModifiedBy>
  <cp:revision>58</cp:revision>
  <dcterms:created xsi:type="dcterms:W3CDTF">2013-08-21T19:17:07Z</dcterms:created>
  <dcterms:modified xsi:type="dcterms:W3CDTF">2018-11-21T08:51:15Z</dcterms:modified>
</cp:coreProperties>
</file>