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3" r:id="rId4"/>
    <p:sldId id="272" r:id="rId5"/>
    <p:sldId id="274" r:id="rId6"/>
    <p:sldId id="259" r:id="rId7"/>
    <p:sldId id="275" r:id="rId8"/>
    <p:sldId id="276" r:id="rId9"/>
    <p:sldId id="277" r:id="rId10"/>
    <p:sldId id="278" r:id="rId11"/>
    <p:sldId id="260" r:id="rId12"/>
    <p:sldId id="279" r:id="rId13"/>
    <p:sldId id="261" r:id="rId14"/>
    <p:sldId id="266" r:id="rId15"/>
    <p:sldId id="280" r:id="rId16"/>
    <p:sldId id="271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3" autoAdjust="0"/>
  </p:normalViewPr>
  <p:slideViewPr>
    <p:cSldViewPr>
      <p:cViewPr>
        <p:scale>
          <a:sx n="70" d="100"/>
          <a:sy n="70" d="100"/>
        </p:scale>
        <p:origin x="-138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3F791-E605-4D0B-8AD0-953DC99AE812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53EF4-FE05-4075-810F-D73680186A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297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3EF4-FE05-4075-810F-D73680186AB8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10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3EF4-FE05-4075-810F-D73680186AB8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101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3EF4-FE05-4075-810F-D73680186AB8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10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3EF4-FE05-4075-810F-D73680186AB8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101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3EF4-FE05-4075-810F-D73680186AB8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101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Gotovinu</a:t>
            </a:r>
            <a:r>
              <a:rPr lang="hr-HR" baseline="0" dirty="0" smtClean="0"/>
              <a:t> podižemo na bankomatu ili u poslovnici banke: služi za manje iznose ili ako nam donosi uštedu (popust za gotovinu)</a:t>
            </a:r>
          </a:p>
          <a:p>
            <a:r>
              <a:rPr lang="hr-HR" baseline="0" dirty="0" smtClean="0"/>
              <a:t>Debitna kartica: podizanje gotovine na bankomatu i plaćanje u trgovini pri čemu se odmah tereti tekući račun, potrebno je unijeti PIN. Potrebno je imati dovoljno sredstava na tekućem računu – banke dozvoljavaju određeni minus, ali onda je to vaš dug s velikim kamatama</a:t>
            </a:r>
          </a:p>
          <a:p>
            <a:r>
              <a:rPr lang="hr-HR" baseline="0" dirty="0" smtClean="0"/>
              <a:t>Čekovi: bezgotovinsko koje se sve rjeđe koristi, a kupac u trenutku dospijeća čeka mora imati dovoljno sredstava na računu</a:t>
            </a:r>
          </a:p>
          <a:p>
            <a:r>
              <a:rPr lang="hr-HR" baseline="0" dirty="0" smtClean="0"/>
              <a:t>Internet bankarstvo: prebacivanje sredstava s računa na račun od kuće, </a:t>
            </a:r>
            <a:r>
              <a:rPr lang="hr-HR" baseline="0" dirty="0" err="1" smtClean="0"/>
              <a:t>Pay</a:t>
            </a:r>
            <a:r>
              <a:rPr lang="hr-HR" baseline="0" dirty="0" smtClean="0"/>
              <a:t> </a:t>
            </a:r>
            <a:r>
              <a:rPr lang="hr-HR" baseline="0" dirty="0" err="1" smtClean="0"/>
              <a:t>Pal</a:t>
            </a:r>
            <a:r>
              <a:rPr lang="hr-HR" baseline="0" dirty="0" smtClean="0"/>
              <a:t> – za kupovinu preko </a:t>
            </a:r>
            <a:r>
              <a:rPr lang="hr-HR" baseline="0" dirty="0" err="1" smtClean="0"/>
              <a:t>interneta</a:t>
            </a:r>
            <a:r>
              <a:rPr lang="hr-HR" baseline="0" dirty="0" smtClean="0"/>
              <a:t>, prebacivanje sredstava na </a:t>
            </a:r>
            <a:r>
              <a:rPr lang="hr-HR" baseline="0" dirty="0" err="1" smtClean="0"/>
              <a:t>Pay</a:t>
            </a:r>
            <a:r>
              <a:rPr lang="hr-HR" baseline="0" dirty="0" smtClean="0"/>
              <a:t> </a:t>
            </a:r>
            <a:r>
              <a:rPr lang="hr-HR" baseline="0" dirty="0" err="1" smtClean="0"/>
              <a:t>Pal</a:t>
            </a:r>
            <a:r>
              <a:rPr lang="hr-HR" baseline="0" dirty="0" smtClean="0"/>
              <a:t> račun s kartice (žiro-računa je sigurnije jer se po njemu ne može ići u minus)</a:t>
            </a:r>
          </a:p>
          <a:p>
            <a:r>
              <a:rPr lang="hr-HR" baseline="0" dirty="0" err="1" smtClean="0"/>
              <a:t>Charge</a:t>
            </a:r>
            <a:r>
              <a:rPr lang="hr-HR" baseline="0" dirty="0" smtClean="0"/>
              <a:t> kartica: plaćanje uz odgodu, jednom mjesečno, omogućava plaćanje na više rata</a:t>
            </a:r>
          </a:p>
          <a:p>
            <a:r>
              <a:rPr lang="hr-HR" baseline="0" dirty="0" smtClean="0"/>
              <a:t>Kreditiranje: plaćanje uz kamatu s odgodom i u više rata</a:t>
            </a:r>
          </a:p>
          <a:p>
            <a:endParaRPr lang="hr-HR" baseline="0" dirty="0" smtClean="0"/>
          </a:p>
          <a:p>
            <a:r>
              <a:rPr lang="hr-HR" baseline="0" dirty="0" smtClean="0"/>
              <a:t>Treba uskladiti vrijeme dospijeća na naplatu s vremenom dospijeća primanja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3EF4-FE05-4075-810F-D73680186AB8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101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3EF4-FE05-4075-810F-D73680186AB8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14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192525"/>
            <a:ext cx="8246070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566870"/>
            <a:ext cx="824607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8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09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1855" y="4956050"/>
            <a:ext cx="9105131" cy="1221640"/>
          </a:xfrm>
        </p:spPr>
        <p:txBody>
          <a:bodyPr>
            <a:noAutofit/>
          </a:bodyPr>
          <a:lstStyle/>
          <a:p>
            <a:r>
              <a:rPr lang="hr-HR" sz="3200" b="1" dirty="0"/>
              <a:t>4</a:t>
            </a:r>
            <a:r>
              <a:rPr lang="hr-HR" sz="3200" b="1" dirty="0" smtClean="0"/>
              <a:t>.razred</a:t>
            </a:r>
            <a:r>
              <a:rPr lang="hr-HR" sz="3200" b="1" dirty="0"/>
              <a:t>: </a:t>
            </a:r>
            <a:r>
              <a:rPr lang="hr-HR" sz="3200" b="1" dirty="0" smtClean="0"/>
              <a:t>„Kamatni račun, </a:t>
            </a:r>
            <a:br>
              <a:rPr lang="hr-HR" sz="3200" b="1" dirty="0" smtClean="0"/>
            </a:br>
            <a:r>
              <a:rPr lang="hr-HR" sz="3200" b="1" dirty="0" smtClean="0"/>
              <a:t>upravljanje dugom, štednja i ulaganje”</a:t>
            </a:r>
            <a:r>
              <a:rPr lang="hr-HR" sz="3200" b="1" dirty="0"/>
              <a:t/>
            </a:r>
            <a:br>
              <a:rPr lang="hr-HR" sz="3200" b="1" dirty="0"/>
            </a:br>
            <a:r>
              <a:rPr lang="hr-HR" sz="2400" dirty="0">
                <a:solidFill>
                  <a:schemeClr val="bg1">
                    <a:lumMod val="85000"/>
                  </a:schemeClr>
                </a:solidFill>
              </a:rPr>
              <a:t>Antonio </a:t>
            </a:r>
            <a:r>
              <a:rPr lang="hr-HR" sz="2400" dirty="0" err="1">
                <a:solidFill>
                  <a:schemeClr val="bg1">
                    <a:lumMod val="85000"/>
                  </a:schemeClr>
                </a:solidFill>
              </a:rPr>
              <a:t>Čmelak</a:t>
            </a:r>
            <a:r>
              <a:rPr lang="hr-HR" sz="24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hr-HR" sz="2400" dirty="0" err="1">
                <a:solidFill>
                  <a:schemeClr val="bg1">
                    <a:lumMod val="85000"/>
                  </a:schemeClr>
                </a:solidFill>
              </a:rPr>
              <a:t>mag.oec</a:t>
            </a:r>
            <a:endParaRPr lang="en-US" sz="40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86835" y="3865061"/>
            <a:ext cx="6400800" cy="1369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hr-HR" sz="3600" b="1" dirty="0" smtClean="0">
                <a:solidFill>
                  <a:schemeClr val="bg1">
                    <a:lumMod val="85000"/>
                  </a:schemeClr>
                </a:solidFill>
              </a:rPr>
              <a:t>Projekt </a:t>
            </a:r>
          </a:p>
          <a:p>
            <a:pPr>
              <a:spcBef>
                <a:spcPts val="0"/>
              </a:spcBef>
            </a:pPr>
            <a:r>
              <a:rPr lang="hr-HR" sz="3600" b="1" dirty="0" smtClean="0">
                <a:solidFill>
                  <a:schemeClr val="bg1">
                    <a:lumMod val="85000"/>
                  </a:schemeClr>
                </a:solidFill>
              </a:rPr>
              <a:t>„Financijska pismenost”</a:t>
            </a:r>
            <a:endParaRPr lang="en-US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05" y="1443835"/>
            <a:ext cx="8847740" cy="763525"/>
          </a:xfrm>
        </p:spPr>
        <p:txBody>
          <a:bodyPr>
            <a:normAutofit/>
          </a:bodyPr>
          <a:lstStyle/>
          <a:p>
            <a:r>
              <a:rPr lang="hr-HR" b="1" dirty="0" smtClean="0"/>
              <a:t>Upravljanje dugom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150" y="2512769"/>
            <a:ext cx="9000445" cy="381762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dirty="0" smtClean="0"/>
              <a:t>Dug je obaveza koju moramo  podmiriti u određenom roku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Može biti uzrok problema pojedinca i porodice (napetost, depresija, svađe, bolesti …)</a:t>
            </a:r>
          </a:p>
          <a:p>
            <a:r>
              <a:rPr lang="hr-HR" dirty="0" smtClean="0"/>
              <a:t>Upravljanje dugom je odgovorno i racionalno promišljanje i zaključivanje jesmo li se spremni i kada zadužiti te postoji li uopće potreba za tim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532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14898"/>
            <a:ext cx="6871725" cy="763525"/>
          </a:xfrm>
        </p:spPr>
        <p:txBody>
          <a:bodyPr/>
          <a:lstStyle/>
          <a:p>
            <a:pPr algn="l"/>
            <a:r>
              <a:rPr lang="hr-HR" b="1" dirty="0" smtClean="0"/>
              <a:t>Odgovorno zaduživanje – koraci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8844" y="728986"/>
            <a:ext cx="7778804" cy="5191970"/>
          </a:xfrm>
        </p:spPr>
        <p:txBody>
          <a:bodyPr>
            <a:noAutofit/>
          </a:bodyPr>
          <a:lstStyle/>
          <a:p>
            <a:r>
              <a:rPr lang="hr-HR" b="1" dirty="0" smtClean="0">
                <a:solidFill>
                  <a:srgbClr val="2597FF"/>
                </a:solidFill>
              </a:rPr>
              <a:t>Je li mi kredit sada uistinu potreban?</a:t>
            </a:r>
          </a:p>
          <a:p>
            <a:pPr lvl="1">
              <a:spcBef>
                <a:spcPts val="0"/>
              </a:spcBef>
            </a:pPr>
            <a:r>
              <a:rPr lang="hr-HR" dirty="0" smtClean="0"/>
              <a:t>Imam li ušteđevinu koju mogu iskoristiti</a:t>
            </a:r>
          </a:p>
          <a:p>
            <a:pPr lvl="1">
              <a:spcBef>
                <a:spcPts val="0"/>
              </a:spcBef>
            </a:pPr>
            <a:r>
              <a:rPr lang="hr-HR" dirty="0" smtClean="0"/>
              <a:t>Mogu li pričekati i uštedjeti sredstva</a:t>
            </a:r>
          </a:p>
          <a:p>
            <a:r>
              <a:rPr lang="hr-HR" b="1" dirty="0">
                <a:solidFill>
                  <a:srgbClr val="2597FF"/>
                </a:solidFill>
              </a:rPr>
              <a:t>Za koju svrhu namjeravam koristiti kredit?</a:t>
            </a:r>
          </a:p>
          <a:p>
            <a:pPr lvl="1">
              <a:spcBef>
                <a:spcPts val="0"/>
              </a:spcBef>
            </a:pPr>
            <a:r>
              <a:rPr lang="hr-HR" dirty="0" smtClean="0"/>
              <a:t>Za ono što nam je nužno ili od toga                       očekujemo dodatna primanja u budućnosti</a:t>
            </a:r>
          </a:p>
          <a:p>
            <a:pPr lvl="1">
              <a:spcBef>
                <a:spcPts val="0"/>
              </a:spcBef>
            </a:pPr>
            <a:r>
              <a:rPr lang="hr-HR" dirty="0"/>
              <a:t>Ne za ono što nam nije nužno</a:t>
            </a:r>
          </a:p>
          <a:p>
            <a:r>
              <a:rPr lang="hr-HR" b="1" dirty="0" smtClean="0">
                <a:solidFill>
                  <a:srgbClr val="2597FF"/>
                </a:solidFill>
              </a:rPr>
              <a:t>Koji je maksimalni iznos rate koji mogu plaćati?</a:t>
            </a:r>
          </a:p>
          <a:p>
            <a:pPr lvl="1">
              <a:spcBef>
                <a:spcPts val="0"/>
              </a:spcBef>
            </a:pPr>
            <a:r>
              <a:rPr lang="hr-HR" dirty="0"/>
              <a:t>Zlatno pravilo je do 10% mjesečnog dohotka</a:t>
            </a:r>
          </a:p>
          <a:p>
            <a:r>
              <a:rPr lang="hr-HR" b="1" dirty="0" smtClean="0">
                <a:solidFill>
                  <a:srgbClr val="2597FF"/>
                </a:solidFill>
              </a:rPr>
              <a:t>Razumijem li ugovor o preuzimanju duga?</a:t>
            </a:r>
          </a:p>
          <a:p>
            <a:pPr lvl="1">
              <a:spcBef>
                <a:spcPts val="0"/>
              </a:spcBef>
            </a:pPr>
            <a:r>
              <a:rPr lang="hr-HR" dirty="0"/>
              <a:t>Informirati se o uvjetima različitih banaka, pročitati Ugovor </a:t>
            </a:r>
            <a:r>
              <a:rPr lang="hr-HR" sz="1400" dirty="0"/>
              <a:t>(i ona mala slova), </a:t>
            </a:r>
            <a:r>
              <a:rPr lang="hr-HR" dirty="0"/>
              <a:t>zatražiti pojašnjenja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6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05" y="1443835"/>
            <a:ext cx="8847740" cy="763525"/>
          </a:xfrm>
        </p:spPr>
        <p:txBody>
          <a:bodyPr>
            <a:normAutofit/>
          </a:bodyPr>
          <a:lstStyle/>
          <a:p>
            <a:r>
              <a:rPr lang="hr-HR" b="1" dirty="0" smtClean="0"/>
              <a:t>Štednja i ulaganja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360065"/>
            <a:ext cx="8695035" cy="381762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dirty="0" smtClean="0"/>
              <a:t>Štednja je dio džeparca ili dohotka koji niste potrošili već ga spremili za određenu svrhu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Razlozi za štednju:</a:t>
            </a:r>
          </a:p>
          <a:p>
            <a:pPr lvl="1">
              <a:spcBef>
                <a:spcPts val="0"/>
              </a:spcBef>
            </a:pPr>
            <a:r>
              <a:rPr lang="hr-HR" dirty="0" smtClean="0"/>
              <a:t>Ostvarenje nekog određenog (kratkoročnog) cilja</a:t>
            </a:r>
          </a:p>
          <a:p>
            <a:pPr lvl="1">
              <a:spcBef>
                <a:spcPts val="0"/>
              </a:spcBef>
            </a:pPr>
            <a:r>
              <a:rPr lang="hr-HR" dirty="0" smtClean="0"/>
              <a:t>Spremnost na neočekivane troškove</a:t>
            </a:r>
          </a:p>
          <a:p>
            <a:pPr lvl="1">
              <a:spcBef>
                <a:spcPts val="0"/>
              </a:spcBef>
            </a:pPr>
            <a:r>
              <a:rPr lang="hr-HR" dirty="0" smtClean="0"/>
              <a:t>Planiranje budućih (dugoročnih) ciljeva</a:t>
            </a:r>
          </a:p>
          <a:p>
            <a:pPr>
              <a:spcAft>
                <a:spcPts val="1200"/>
              </a:spcAft>
            </a:pPr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884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6026" y="222195"/>
            <a:ext cx="6871725" cy="763525"/>
          </a:xfrm>
        </p:spPr>
        <p:txBody>
          <a:bodyPr/>
          <a:lstStyle/>
          <a:p>
            <a:pPr algn="r"/>
            <a:r>
              <a:rPr lang="hr-HR" b="1" dirty="0" smtClean="0"/>
              <a:t>Savjeti za štednju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985720"/>
            <a:ext cx="7177136" cy="3359510"/>
          </a:xfrm>
        </p:spPr>
        <p:txBody>
          <a:bodyPr>
            <a:noAutofit/>
          </a:bodyPr>
          <a:lstStyle/>
          <a:p>
            <a:r>
              <a:rPr lang="hr-HR" sz="3200" dirty="0" smtClean="0"/>
              <a:t>Ako ne možete puno, štedite malo, štednja je navika koja se stječe od malena, štedite za hitne slučajeve</a:t>
            </a:r>
          </a:p>
          <a:p>
            <a:r>
              <a:rPr lang="hr-HR" sz="3200" dirty="0" smtClean="0"/>
              <a:t>Mjesečno štedite 10% - 20% primanja</a:t>
            </a:r>
          </a:p>
          <a:p>
            <a:r>
              <a:rPr lang="hr-HR" sz="3200" dirty="0" smtClean="0"/>
              <a:t>Imajte ušteđeno da možete pokriti svoje troškove u periodu od 3 do 6 mjeseci</a:t>
            </a:r>
            <a:endParaRPr lang="hr-HR" sz="3200" dirty="0"/>
          </a:p>
          <a:p>
            <a:pPr lvl="1"/>
            <a:endParaRPr lang="hr-HR" sz="3200" dirty="0" smtClean="0"/>
          </a:p>
          <a:p>
            <a:endParaRPr lang="en-US" sz="3200" dirty="0" smtClean="0"/>
          </a:p>
        </p:txBody>
      </p:sp>
      <p:pic>
        <p:nvPicPr>
          <p:cNvPr id="1026" name="Picture 2" descr="Povezana slik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360" y="4345229"/>
            <a:ext cx="3359510" cy="225046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06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09" y="527605"/>
            <a:ext cx="4886562" cy="763525"/>
          </a:xfrm>
        </p:spPr>
        <p:txBody>
          <a:bodyPr/>
          <a:lstStyle/>
          <a:p>
            <a:pPr algn="r"/>
            <a:r>
              <a:rPr lang="hr-HR" b="1" dirty="0" smtClean="0"/>
              <a:t>Ulaganje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09" y="1443836"/>
            <a:ext cx="7177136" cy="4886560"/>
          </a:xfrm>
        </p:spPr>
        <p:txBody>
          <a:bodyPr>
            <a:noAutofit/>
          </a:bodyPr>
          <a:lstStyle/>
          <a:p>
            <a:r>
              <a:rPr lang="hr-HR" sz="3200" dirty="0" smtClean="0"/>
              <a:t>Štednja prethodi ulaganju</a:t>
            </a:r>
          </a:p>
          <a:p>
            <a:r>
              <a:rPr lang="hr-HR" sz="3200" dirty="0" smtClean="0"/>
              <a:t>Ulaganje ima cilj ostvariti buduće prihode na uložena sredstva</a:t>
            </a:r>
          </a:p>
          <a:p>
            <a:r>
              <a:rPr lang="hr-HR" sz="3200" dirty="0" smtClean="0"/>
              <a:t>Ulaganje je rizičnije od štednje</a:t>
            </a:r>
          </a:p>
          <a:p>
            <a:r>
              <a:rPr lang="hr-HR" sz="3200" dirty="0" smtClean="0"/>
              <a:t>Rizik ulaganje je vjerojatnost gubitka novca</a:t>
            </a:r>
          </a:p>
          <a:p>
            <a:r>
              <a:rPr lang="hr-HR" sz="3200" dirty="0" smtClean="0"/>
              <a:t>Stopa prinosa nam pokazuje koliko % smo zaradili na uloženi novac</a:t>
            </a:r>
            <a:endParaRPr lang="hr-HR" sz="3200" dirty="0" smtClean="0"/>
          </a:p>
          <a:p>
            <a:pPr lvl="1"/>
            <a:endParaRPr lang="hr-HR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6693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5"/>
            <a:ext cx="8695035" cy="412303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sz="3200" dirty="0" smtClean="0"/>
              <a:t>Investitor je osoba koja ulaže svoj novac:</a:t>
            </a:r>
          </a:p>
          <a:p>
            <a:pPr lvl="1">
              <a:spcAft>
                <a:spcPts val="1200"/>
              </a:spcAft>
            </a:pPr>
            <a:r>
              <a:rPr lang="hr-HR" b="1" dirty="0" smtClean="0">
                <a:solidFill>
                  <a:srgbClr val="2597FF"/>
                </a:solidFill>
              </a:rPr>
              <a:t>Konzervativni; </a:t>
            </a:r>
            <a:r>
              <a:rPr lang="hr-HR" dirty="0" smtClean="0"/>
              <a:t>sigurnost na prvom mjestu (niži rizik i manji prinos – životno osiguranje, stambena štednja)</a:t>
            </a:r>
          </a:p>
          <a:p>
            <a:pPr lvl="1">
              <a:spcAft>
                <a:spcPts val="1200"/>
              </a:spcAft>
            </a:pPr>
            <a:r>
              <a:rPr lang="hr-HR" b="1" dirty="0" smtClean="0">
                <a:solidFill>
                  <a:srgbClr val="2597FF"/>
                </a:solidFill>
              </a:rPr>
              <a:t>Umjereni; </a:t>
            </a:r>
            <a:r>
              <a:rPr lang="hr-HR" dirty="0" smtClean="0"/>
              <a:t>jednako bitni sigurnost i prinos (kombinira ulaganja u više i manje rizične – dionice i obveznice)</a:t>
            </a:r>
          </a:p>
          <a:p>
            <a:pPr lvl="1">
              <a:spcAft>
                <a:spcPts val="1200"/>
              </a:spcAft>
            </a:pPr>
            <a:r>
              <a:rPr lang="hr-HR" b="1" dirty="0" smtClean="0">
                <a:solidFill>
                  <a:srgbClr val="2597FF"/>
                </a:solidFill>
              </a:rPr>
              <a:t>Agresivni; </a:t>
            </a:r>
            <a:r>
              <a:rPr lang="hr-HR" dirty="0" smtClean="0"/>
              <a:t>zarada na prvom mjestu (veći rizik i veći prinos – investicije u dionice)</a:t>
            </a:r>
            <a:endParaRPr lang="hr-HR" dirty="0" smtClean="0"/>
          </a:p>
          <a:p>
            <a:pPr>
              <a:spcAft>
                <a:spcPts val="1200"/>
              </a:spcAft>
            </a:pPr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600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5556" y="1901950"/>
            <a:ext cx="8551480" cy="2290575"/>
          </a:xfrm>
        </p:spPr>
        <p:txBody>
          <a:bodyPr>
            <a:normAutofit/>
          </a:bodyPr>
          <a:lstStyle/>
          <a:p>
            <a:r>
              <a:rPr lang="hr-HR" sz="3800" dirty="0"/>
              <a:t>Završna </a:t>
            </a:r>
            <a:r>
              <a:rPr lang="hr-HR" sz="3800" dirty="0" smtClean="0"/>
              <a:t>anketa</a:t>
            </a:r>
          </a:p>
          <a:p>
            <a:pPr lvl="1"/>
            <a:r>
              <a:rPr lang="hr-HR" sz="28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Anonimnost</a:t>
            </a:r>
          </a:p>
          <a:p>
            <a:pPr lvl="1"/>
            <a:r>
              <a:rPr lang="hr-HR" sz="28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Listići s odgovorima</a:t>
            </a:r>
          </a:p>
          <a:p>
            <a:pPr lvl="1"/>
            <a:r>
              <a:rPr lang="hr-HR" sz="28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Zbirni rezultati za završne razrede na stranici škole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Slikovni rezultat za anke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4497935"/>
            <a:ext cx="2667282" cy="176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3808475" y="4905791"/>
            <a:ext cx="51644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Zahvaljujem unaprijed na 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iskrenim i razumnim odgovorima </a:t>
            </a:r>
            <a:endParaRPr lang="hr-H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niOkvir 6"/>
          <p:cNvSpPr txBox="1"/>
          <p:nvPr/>
        </p:nvSpPr>
        <p:spPr>
          <a:xfrm>
            <a:off x="448965" y="374900"/>
            <a:ext cx="83987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hr-HR" sz="2400" b="1" dirty="0" smtClean="0"/>
              <a:t>Smatraš li da je edukacija o financijskoj pismenosti tijekom srednjoškolskog obrazovanja potrebna i korisna?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hr-HR" sz="2400" b="1" dirty="0" smtClean="0"/>
              <a:t>U kojoj mjeri si zadovoljan/na s informacijama o financijskoj pismenosti koje si dobio/</a:t>
            </a:r>
            <a:r>
              <a:rPr lang="hr-HR" sz="2400" b="1" dirty="0" err="1" smtClean="0"/>
              <a:t>la</a:t>
            </a:r>
            <a:r>
              <a:rPr lang="hr-HR" sz="2400" b="1" dirty="0" smtClean="0"/>
              <a:t> tijekom predavanja i radionica na tu temu u školi?</a:t>
            </a:r>
          </a:p>
          <a:p>
            <a:pPr marL="342900" indent="-342900">
              <a:buAutoNum type="arabicPeriod"/>
            </a:pPr>
            <a:r>
              <a:rPr lang="hr-HR" sz="2400" b="1" dirty="0" smtClean="0"/>
              <a:t>Jesi li udžbenik „Moj novac, moja budućnost” kod kuće  čitao/listao?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2400" b="1" dirty="0" smtClean="0"/>
              <a:t>Ako jesi, procjeni u kolikoj mjeri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400" b="1" dirty="0" smtClean="0"/>
              <a:t>Ako nisi, napiši zašto nisi</a:t>
            </a:r>
          </a:p>
          <a:p>
            <a:pPr marL="342900" indent="-342900">
              <a:buAutoNum type="arabicPeriod"/>
            </a:pPr>
            <a:r>
              <a:rPr lang="hr-HR" sz="2400" b="1" dirty="0" smtClean="0"/>
              <a:t>Jesu li udžbenik čitali/listali i tvoju ukućani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400" b="1" dirty="0" smtClean="0"/>
              <a:t>Ako jesu, napiši što im je bilo korisno, zanimljivo – ako znaš</a:t>
            </a:r>
          </a:p>
          <a:p>
            <a:pPr marL="342900" indent="-342900">
              <a:buAutoNum type="arabicPeriod"/>
            </a:pPr>
            <a:r>
              <a:rPr lang="hr-HR" sz="2400" b="1" dirty="0" smtClean="0"/>
              <a:t>Ako ima još nešto iz financijske pismenosti što nisi čuo/</a:t>
            </a:r>
            <a:r>
              <a:rPr lang="hr-HR" sz="2400" b="1" dirty="0" err="1" smtClean="0"/>
              <a:t>la</a:t>
            </a:r>
            <a:r>
              <a:rPr lang="hr-HR" sz="2400" b="1" dirty="0" smtClean="0"/>
              <a:t>, a zanimalo bi te, napiši što je to?</a:t>
            </a:r>
          </a:p>
          <a:p>
            <a:pPr marL="342900" indent="-342900">
              <a:buAutoNum type="arabicPeriod"/>
            </a:pP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409335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901950"/>
            <a:ext cx="8229600" cy="458115"/>
          </a:xfrm>
        </p:spPr>
        <p:txBody>
          <a:bodyPr>
            <a:normAutofit fontScale="90000"/>
          </a:bodyPr>
          <a:lstStyle/>
          <a:p>
            <a:pPr algn="l"/>
            <a:r>
              <a:rPr lang="hr-HR" b="1" dirty="0" smtClean="0"/>
              <a:t>Podsjetnik</a:t>
            </a:r>
            <a:endParaRPr lang="en-US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48965" y="2818180"/>
            <a:ext cx="8229600" cy="36649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3000" dirty="0" smtClean="0"/>
              <a:t>„Upravljanje osobnim financijama”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3000" dirty="0" smtClean="0"/>
              <a:t>„Zaštita prava potrošača”</a:t>
            </a:r>
          </a:p>
          <a:p>
            <a:pPr marL="0" indent="0">
              <a:spcBef>
                <a:spcPts val="0"/>
              </a:spcBef>
              <a:buNone/>
            </a:pPr>
            <a:endParaRPr lang="hr-HR" sz="3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3000" dirty="0" smtClean="0"/>
              <a:t>Udžbenik „Moj novac, moja budućnost”</a:t>
            </a:r>
            <a:endParaRPr lang="en-US" sz="3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763525"/>
          </a:xfrm>
        </p:spPr>
        <p:txBody>
          <a:bodyPr>
            <a:normAutofit fontScale="90000"/>
          </a:bodyPr>
          <a:lstStyle/>
          <a:p>
            <a:r>
              <a:rPr lang="hr-HR" b="1" u="sng" dirty="0" smtClean="0"/>
              <a:t>Jednostavni</a:t>
            </a:r>
            <a:r>
              <a:rPr lang="hr-HR" b="1" dirty="0" smtClean="0"/>
              <a:t> </a:t>
            </a:r>
            <a:br>
              <a:rPr lang="hr-HR" b="1" dirty="0" smtClean="0"/>
            </a:br>
            <a:r>
              <a:rPr lang="hr-HR" b="1" dirty="0" smtClean="0"/>
              <a:t>kamatni račun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512770"/>
            <a:ext cx="8229600" cy="3918803"/>
          </a:xfrm>
        </p:spPr>
        <p:txBody>
          <a:bodyPr>
            <a:normAutofit/>
          </a:bodyPr>
          <a:lstStyle/>
          <a:p>
            <a:r>
              <a:rPr lang="hr-HR" dirty="0" smtClean="0"/>
              <a:t>Oročeni iznos (glavnica) 2.500,00 kn </a:t>
            </a:r>
            <a:r>
              <a:rPr lang="hr-HR" dirty="0" smtClean="0">
                <a:solidFill>
                  <a:srgbClr val="FFC000"/>
                </a:solidFill>
              </a:rPr>
              <a:t>(C</a:t>
            </a:r>
            <a:r>
              <a:rPr lang="hr-HR" baseline="-25000" dirty="0" smtClean="0">
                <a:solidFill>
                  <a:srgbClr val="FFC000"/>
                </a:solidFill>
              </a:rPr>
              <a:t>0</a:t>
            </a:r>
            <a:r>
              <a:rPr lang="hr-HR" dirty="0" smtClean="0">
                <a:solidFill>
                  <a:srgbClr val="FFC000"/>
                </a:solidFill>
              </a:rPr>
              <a:t>)</a:t>
            </a:r>
          </a:p>
          <a:p>
            <a:r>
              <a:rPr lang="hr-HR" dirty="0" smtClean="0"/>
              <a:t>Kamatna stopa 6% godišnje </a:t>
            </a:r>
            <a:r>
              <a:rPr lang="hr-HR" dirty="0" smtClean="0">
                <a:solidFill>
                  <a:srgbClr val="FFC000"/>
                </a:solidFill>
              </a:rPr>
              <a:t>(p)</a:t>
            </a:r>
          </a:p>
          <a:p>
            <a:r>
              <a:rPr lang="hr-HR" dirty="0" smtClean="0"/>
              <a:t>Vrijeme </a:t>
            </a:r>
            <a:r>
              <a:rPr lang="hr-HR" dirty="0" err="1" smtClean="0"/>
              <a:t>oročenja</a:t>
            </a:r>
            <a:r>
              <a:rPr lang="hr-HR" dirty="0" smtClean="0"/>
              <a:t> je jedna godina</a:t>
            </a:r>
          </a:p>
          <a:p>
            <a:endParaRPr lang="hr-HR" dirty="0"/>
          </a:p>
          <a:p>
            <a:r>
              <a:rPr lang="hr-HR" dirty="0" smtClean="0"/>
              <a:t>Iznos kamate </a:t>
            </a:r>
            <a:r>
              <a:rPr lang="hr-HR" dirty="0" smtClean="0">
                <a:solidFill>
                  <a:srgbClr val="FFC000"/>
                </a:solidFill>
              </a:rPr>
              <a:t>I</a:t>
            </a:r>
            <a:r>
              <a:rPr lang="hr-HR" baseline="-25000" dirty="0" smtClean="0">
                <a:solidFill>
                  <a:srgbClr val="FFC000"/>
                </a:solidFill>
              </a:rPr>
              <a:t>1</a:t>
            </a:r>
            <a:r>
              <a:rPr lang="hr-HR" dirty="0" smtClean="0">
                <a:solidFill>
                  <a:srgbClr val="FFC000"/>
                </a:solidFill>
              </a:rPr>
              <a:t> = </a:t>
            </a:r>
            <a:r>
              <a:rPr lang="hr-HR" dirty="0">
                <a:solidFill>
                  <a:srgbClr val="FFC000"/>
                </a:solidFill>
              </a:rPr>
              <a:t>(C</a:t>
            </a:r>
            <a:r>
              <a:rPr lang="hr-HR" baseline="-25000" dirty="0">
                <a:solidFill>
                  <a:srgbClr val="FFC000"/>
                </a:solidFill>
              </a:rPr>
              <a:t>0</a:t>
            </a:r>
            <a:r>
              <a:rPr lang="hr-HR" dirty="0" smtClean="0">
                <a:solidFill>
                  <a:srgbClr val="FFC000"/>
                </a:solidFill>
              </a:rPr>
              <a:t> x p ) / 100 </a:t>
            </a:r>
            <a:r>
              <a:rPr lang="hr-HR" dirty="0" smtClean="0"/>
              <a:t>= </a:t>
            </a:r>
            <a:r>
              <a:rPr lang="hr-HR" dirty="0" smtClean="0">
                <a:solidFill>
                  <a:srgbClr val="00B0F0"/>
                </a:solidFill>
              </a:rPr>
              <a:t>150,00 kn </a:t>
            </a:r>
          </a:p>
          <a:p>
            <a:r>
              <a:rPr lang="hr-HR" dirty="0" smtClean="0"/>
              <a:t>Konačna vrijednost štednje nakon jedne godine</a:t>
            </a:r>
          </a:p>
          <a:p>
            <a:pPr marL="0" indent="0">
              <a:buNone/>
            </a:pPr>
            <a:r>
              <a:rPr lang="hr-HR" dirty="0"/>
              <a:t>	 </a:t>
            </a:r>
            <a:r>
              <a:rPr lang="hr-HR" dirty="0" smtClean="0">
                <a:solidFill>
                  <a:srgbClr val="FFC000"/>
                </a:solidFill>
              </a:rPr>
              <a:t>C</a:t>
            </a:r>
            <a:r>
              <a:rPr lang="hr-HR" baseline="-25000" dirty="0" smtClean="0">
                <a:solidFill>
                  <a:srgbClr val="FFC000"/>
                </a:solidFill>
              </a:rPr>
              <a:t>1</a:t>
            </a:r>
            <a:r>
              <a:rPr lang="hr-HR" dirty="0" smtClean="0">
                <a:solidFill>
                  <a:srgbClr val="FFC000"/>
                </a:solidFill>
              </a:rPr>
              <a:t> = </a:t>
            </a:r>
            <a:r>
              <a:rPr lang="hr-HR" dirty="0">
                <a:solidFill>
                  <a:srgbClr val="FFC000"/>
                </a:solidFill>
              </a:rPr>
              <a:t>C</a:t>
            </a:r>
            <a:r>
              <a:rPr lang="hr-HR" baseline="-25000" dirty="0">
                <a:solidFill>
                  <a:srgbClr val="FFC000"/>
                </a:solidFill>
              </a:rPr>
              <a:t>0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+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I</a:t>
            </a:r>
            <a:r>
              <a:rPr lang="hr-HR" baseline="-25000" dirty="0" smtClean="0">
                <a:solidFill>
                  <a:srgbClr val="FFC000"/>
                </a:solidFill>
              </a:rPr>
              <a:t>1</a:t>
            </a:r>
            <a:r>
              <a:rPr lang="hr-HR" dirty="0" smtClean="0"/>
              <a:t> ili </a:t>
            </a:r>
            <a:r>
              <a:rPr lang="hr-HR" dirty="0">
                <a:solidFill>
                  <a:srgbClr val="FFC000"/>
                </a:solidFill>
              </a:rPr>
              <a:t>C</a:t>
            </a:r>
            <a:r>
              <a:rPr lang="hr-HR" baseline="-25000" dirty="0">
                <a:solidFill>
                  <a:srgbClr val="FFC000"/>
                </a:solidFill>
              </a:rPr>
              <a:t>1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= </a:t>
            </a:r>
            <a:r>
              <a:rPr lang="hr-HR" dirty="0">
                <a:solidFill>
                  <a:srgbClr val="FFC000"/>
                </a:solidFill>
              </a:rPr>
              <a:t>C</a:t>
            </a:r>
            <a:r>
              <a:rPr lang="hr-HR" baseline="-25000" dirty="0">
                <a:solidFill>
                  <a:srgbClr val="FFC000"/>
                </a:solidFill>
              </a:rPr>
              <a:t>0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x ( 1 + p/100 ) </a:t>
            </a:r>
            <a:r>
              <a:rPr lang="hr-HR" dirty="0" smtClean="0"/>
              <a:t>= </a:t>
            </a:r>
            <a:r>
              <a:rPr lang="hr-HR" dirty="0" smtClean="0">
                <a:solidFill>
                  <a:srgbClr val="00B0F0"/>
                </a:solidFill>
              </a:rPr>
              <a:t>2.650,00 kn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1443835"/>
            <a:ext cx="8704185" cy="763525"/>
          </a:xfrm>
        </p:spPr>
        <p:txBody>
          <a:bodyPr>
            <a:normAutofit fontScale="90000"/>
          </a:bodyPr>
          <a:lstStyle/>
          <a:p>
            <a:r>
              <a:rPr lang="hr-HR" b="1" u="sng" dirty="0" smtClean="0"/>
              <a:t>Jednostavni</a:t>
            </a:r>
            <a:r>
              <a:rPr lang="hr-HR" b="1" dirty="0" smtClean="0"/>
              <a:t> </a:t>
            </a:r>
            <a:br>
              <a:rPr lang="hr-HR" b="1" dirty="0" smtClean="0"/>
            </a:br>
            <a:r>
              <a:rPr lang="hr-HR" b="1" dirty="0" smtClean="0"/>
              <a:t>kamatni račun na primjeru </a:t>
            </a:r>
            <a:r>
              <a:rPr lang="hr-HR" b="1" u="sng" dirty="0" smtClean="0"/>
              <a:t>višegodišnjeg </a:t>
            </a:r>
            <a:r>
              <a:rPr lang="hr-HR" b="1" u="sng" dirty="0" err="1" smtClean="0"/>
              <a:t>oročenja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2360065"/>
            <a:ext cx="9000445" cy="3970330"/>
          </a:xfrm>
        </p:spPr>
        <p:txBody>
          <a:bodyPr>
            <a:normAutofit/>
          </a:bodyPr>
          <a:lstStyle/>
          <a:p>
            <a:r>
              <a:rPr lang="hr-HR" dirty="0" smtClean="0"/>
              <a:t>Oročeni iznos (glavnica) 2.500,00 kn </a:t>
            </a:r>
            <a:r>
              <a:rPr lang="hr-HR" dirty="0" smtClean="0">
                <a:solidFill>
                  <a:srgbClr val="FFC000"/>
                </a:solidFill>
              </a:rPr>
              <a:t>(C</a:t>
            </a:r>
            <a:r>
              <a:rPr lang="hr-HR" baseline="-25000" dirty="0" smtClean="0">
                <a:solidFill>
                  <a:srgbClr val="FFC000"/>
                </a:solidFill>
              </a:rPr>
              <a:t>0</a:t>
            </a:r>
            <a:r>
              <a:rPr lang="hr-HR" dirty="0" smtClean="0">
                <a:solidFill>
                  <a:srgbClr val="FFC000"/>
                </a:solidFill>
              </a:rPr>
              <a:t>)</a:t>
            </a:r>
          </a:p>
          <a:p>
            <a:r>
              <a:rPr lang="hr-HR" dirty="0" smtClean="0"/>
              <a:t>Kamatna stopa 6% godišnje </a:t>
            </a:r>
            <a:r>
              <a:rPr lang="hr-HR" dirty="0" smtClean="0">
                <a:solidFill>
                  <a:srgbClr val="FFC000"/>
                </a:solidFill>
              </a:rPr>
              <a:t>(p)</a:t>
            </a:r>
          </a:p>
          <a:p>
            <a:r>
              <a:rPr lang="hr-HR" dirty="0" smtClean="0"/>
              <a:t>Vrijeme </a:t>
            </a:r>
            <a:r>
              <a:rPr lang="hr-HR" dirty="0" err="1" smtClean="0"/>
              <a:t>oročenja</a:t>
            </a:r>
            <a:r>
              <a:rPr lang="hr-HR" dirty="0" smtClean="0"/>
              <a:t> su tri godine </a:t>
            </a:r>
            <a:r>
              <a:rPr lang="hr-HR" dirty="0" smtClean="0">
                <a:solidFill>
                  <a:srgbClr val="FFC000"/>
                </a:solidFill>
              </a:rPr>
              <a:t>(n)</a:t>
            </a:r>
          </a:p>
          <a:p>
            <a:endParaRPr lang="hr-HR" dirty="0"/>
          </a:p>
          <a:p>
            <a:r>
              <a:rPr lang="hr-HR" dirty="0" smtClean="0"/>
              <a:t>Iznos kamate </a:t>
            </a:r>
            <a:r>
              <a:rPr lang="hr-HR" dirty="0" smtClean="0">
                <a:solidFill>
                  <a:srgbClr val="FFC000"/>
                </a:solidFill>
              </a:rPr>
              <a:t>I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= I</a:t>
            </a:r>
            <a:r>
              <a:rPr lang="hr-HR" baseline="-25000" dirty="0" smtClean="0">
                <a:solidFill>
                  <a:srgbClr val="FFC000"/>
                </a:solidFill>
              </a:rPr>
              <a:t>1 </a:t>
            </a:r>
            <a:r>
              <a:rPr lang="hr-HR" dirty="0" smtClean="0">
                <a:solidFill>
                  <a:srgbClr val="FFC000"/>
                </a:solidFill>
              </a:rPr>
              <a:t>+ I</a:t>
            </a:r>
            <a:r>
              <a:rPr lang="hr-HR" baseline="-25000" dirty="0" smtClean="0">
                <a:solidFill>
                  <a:srgbClr val="FFC000"/>
                </a:solidFill>
              </a:rPr>
              <a:t>2</a:t>
            </a:r>
            <a:r>
              <a:rPr lang="hr-HR" dirty="0" smtClean="0">
                <a:solidFill>
                  <a:srgbClr val="FFC000"/>
                </a:solidFill>
              </a:rPr>
              <a:t> + </a:t>
            </a:r>
            <a:r>
              <a:rPr lang="hr-HR" dirty="0" err="1" smtClean="0">
                <a:solidFill>
                  <a:srgbClr val="FFC000"/>
                </a:solidFill>
              </a:rPr>
              <a:t>I</a:t>
            </a:r>
            <a:r>
              <a:rPr lang="hr-HR" baseline="-25000" dirty="0" err="1" smtClean="0">
                <a:solidFill>
                  <a:srgbClr val="FFC000"/>
                </a:solidFill>
              </a:rPr>
              <a:t>3</a:t>
            </a:r>
            <a:r>
              <a:rPr lang="hr-HR" baseline="-25000" dirty="0" smtClean="0">
                <a:solidFill>
                  <a:srgbClr val="FFC000"/>
                </a:solidFill>
              </a:rPr>
              <a:t> </a:t>
            </a:r>
            <a:r>
              <a:rPr lang="hr-HR" dirty="0" smtClean="0"/>
              <a:t>ili </a:t>
            </a:r>
            <a:r>
              <a:rPr lang="hr-HR" dirty="0" smtClean="0">
                <a:solidFill>
                  <a:srgbClr val="FFC000"/>
                </a:solidFill>
              </a:rPr>
              <a:t>I = ( C</a:t>
            </a:r>
            <a:r>
              <a:rPr lang="hr-HR" baseline="-25000" dirty="0" smtClean="0">
                <a:solidFill>
                  <a:srgbClr val="FFC000"/>
                </a:solidFill>
              </a:rPr>
              <a:t>0</a:t>
            </a:r>
            <a:r>
              <a:rPr lang="hr-HR" dirty="0" smtClean="0">
                <a:solidFill>
                  <a:srgbClr val="FFC000"/>
                </a:solidFill>
              </a:rPr>
              <a:t> x p </a:t>
            </a:r>
            <a:r>
              <a:rPr lang="hr-HR" dirty="0">
                <a:solidFill>
                  <a:srgbClr val="FFC000"/>
                </a:solidFill>
              </a:rPr>
              <a:t>x</a:t>
            </a:r>
            <a:r>
              <a:rPr lang="hr-HR" dirty="0" smtClean="0">
                <a:solidFill>
                  <a:srgbClr val="FFC000"/>
                </a:solidFill>
              </a:rPr>
              <a:t> n ) / 100 </a:t>
            </a:r>
            <a:r>
              <a:rPr lang="hr-HR" dirty="0" smtClean="0"/>
              <a:t>=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00B0F0"/>
                </a:solidFill>
              </a:rPr>
              <a:t>450,00 </a:t>
            </a:r>
          </a:p>
          <a:p>
            <a:r>
              <a:rPr lang="hr-HR" dirty="0" smtClean="0"/>
              <a:t>Konačna vrijednost štednje nakon jedne godine</a:t>
            </a:r>
          </a:p>
          <a:p>
            <a:pPr marL="0" indent="0">
              <a:buNone/>
            </a:pPr>
            <a:r>
              <a:rPr lang="hr-HR" dirty="0"/>
              <a:t>	 </a:t>
            </a:r>
            <a:r>
              <a:rPr lang="hr-HR" dirty="0" err="1" smtClean="0">
                <a:solidFill>
                  <a:srgbClr val="FFC000"/>
                </a:solidFill>
              </a:rPr>
              <a:t>C</a:t>
            </a:r>
            <a:r>
              <a:rPr lang="hr-HR" baseline="-25000" dirty="0" err="1" smtClean="0">
                <a:solidFill>
                  <a:srgbClr val="FFC000"/>
                </a:solidFill>
              </a:rPr>
              <a:t>n</a:t>
            </a:r>
            <a:r>
              <a:rPr lang="hr-HR" dirty="0" smtClean="0">
                <a:solidFill>
                  <a:srgbClr val="FFC000"/>
                </a:solidFill>
              </a:rPr>
              <a:t> = </a:t>
            </a:r>
            <a:r>
              <a:rPr lang="hr-HR" dirty="0">
                <a:solidFill>
                  <a:srgbClr val="FFC000"/>
                </a:solidFill>
              </a:rPr>
              <a:t>C</a:t>
            </a:r>
            <a:r>
              <a:rPr lang="hr-HR" baseline="-25000" dirty="0">
                <a:solidFill>
                  <a:srgbClr val="FFC000"/>
                </a:solidFill>
              </a:rPr>
              <a:t>0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+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I</a:t>
            </a:r>
            <a:r>
              <a:rPr lang="hr-HR" dirty="0" smtClean="0"/>
              <a:t> ili </a:t>
            </a:r>
            <a:r>
              <a:rPr lang="hr-HR" dirty="0" err="1" smtClean="0">
                <a:solidFill>
                  <a:srgbClr val="FFC000"/>
                </a:solidFill>
              </a:rPr>
              <a:t>C</a:t>
            </a:r>
            <a:r>
              <a:rPr lang="hr-HR" baseline="-25000" dirty="0" err="1" smtClean="0">
                <a:solidFill>
                  <a:srgbClr val="FFC000"/>
                </a:solidFill>
              </a:rPr>
              <a:t>n</a:t>
            </a:r>
            <a:r>
              <a:rPr lang="hr-HR" dirty="0" smtClean="0">
                <a:solidFill>
                  <a:srgbClr val="FFC000"/>
                </a:solidFill>
              </a:rPr>
              <a:t> = </a:t>
            </a:r>
            <a:r>
              <a:rPr lang="hr-HR" dirty="0">
                <a:solidFill>
                  <a:srgbClr val="FFC000"/>
                </a:solidFill>
              </a:rPr>
              <a:t>C</a:t>
            </a:r>
            <a:r>
              <a:rPr lang="hr-HR" baseline="-25000" dirty="0">
                <a:solidFill>
                  <a:srgbClr val="FFC000"/>
                </a:solidFill>
              </a:rPr>
              <a:t>0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x ( 1 + (p x n)/100 ) </a:t>
            </a:r>
            <a:r>
              <a:rPr lang="hr-HR" dirty="0" smtClean="0"/>
              <a:t>= </a:t>
            </a:r>
            <a:r>
              <a:rPr lang="hr-HR" dirty="0" smtClean="0">
                <a:solidFill>
                  <a:srgbClr val="00B0F0"/>
                </a:solidFill>
              </a:rPr>
              <a:t>2.950,00 kn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05" y="1443835"/>
            <a:ext cx="8847740" cy="763525"/>
          </a:xfrm>
        </p:spPr>
        <p:txBody>
          <a:bodyPr>
            <a:normAutofit fontScale="90000"/>
          </a:bodyPr>
          <a:lstStyle/>
          <a:p>
            <a:r>
              <a:rPr lang="hr-HR" b="1" u="sng" dirty="0" smtClean="0"/>
              <a:t>Jednostavni</a:t>
            </a:r>
            <a:r>
              <a:rPr lang="hr-HR" b="1" dirty="0" smtClean="0"/>
              <a:t> kamatni </a:t>
            </a:r>
            <a:br>
              <a:rPr lang="hr-HR" b="1" dirty="0" smtClean="0"/>
            </a:br>
            <a:r>
              <a:rPr lang="hr-HR" b="1" dirty="0" smtClean="0"/>
              <a:t>račun uz </a:t>
            </a:r>
            <a:r>
              <a:rPr lang="hr-HR" b="1" u="sng" dirty="0" smtClean="0"/>
              <a:t>proporcionalnu metodu </a:t>
            </a:r>
            <a:r>
              <a:rPr lang="hr-HR" b="1" dirty="0" smtClean="0"/>
              <a:t>obračuna kamata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2360065"/>
            <a:ext cx="9000445" cy="3970330"/>
          </a:xfrm>
        </p:spPr>
        <p:txBody>
          <a:bodyPr>
            <a:normAutofit/>
          </a:bodyPr>
          <a:lstStyle/>
          <a:p>
            <a:r>
              <a:rPr lang="hr-HR" dirty="0" smtClean="0"/>
              <a:t>Oročeni iznos (glavnica) 2.500,00 kn </a:t>
            </a:r>
            <a:r>
              <a:rPr lang="hr-HR" dirty="0" smtClean="0">
                <a:solidFill>
                  <a:srgbClr val="FFC000"/>
                </a:solidFill>
              </a:rPr>
              <a:t>(C</a:t>
            </a:r>
            <a:r>
              <a:rPr lang="hr-HR" baseline="-25000" dirty="0" smtClean="0">
                <a:solidFill>
                  <a:srgbClr val="FFC000"/>
                </a:solidFill>
              </a:rPr>
              <a:t>0</a:t>
            </a:r>
            <a:r>
              <a:rPr lang="hr-HR" dirty="0" smtClean="0">
                <a:solidFill>
                  <a:srgbClr val="FFC000"/>
                </a:solidFill>
              </a:rPr>
              <a:t>)</a:t>
            </a:r>
          </a:p>
          <a:p>
            <a:r>
              <a:rPr lang="hr-HR" dirty="0" smtClean="0"/>
              <a:t>Kamatna stopa 6% godišnje </a:t>
            </a:r>
            <a:r>
              <a:rPr lang="hr-HR" dirty="0" smtClean="0">
                <a:solidFill>
                  <a:srgbClr val="FFC000"/>
                </a:solidFill>
              </a:rPr>
              <a:t>(p)</a:t>
            </a:r>
          </a:p>
          <a:p>
            <a:r>
              <a:rPr lang="hr-HR" dirty="0" smtClean="0"/>
              <a:t>Vrijeme </a:t>
            </a:r>
            <a:r>
              <a:rPr lang="hr-HR" dirty="0" err="1" smtClean="0"/>
              <a:t>oročenja</a:t>
            </a:r>
            <a:r>
              <a:rPr lang="hr-HR" dirty="0" smtClean="0"/>
              <a:t> su tri mjeseca </a:t>
            </a:r>
            <a:r>
              <a:rPr lang="hr-HR" dirty="0" smtClean="0">
                <a:solidFill>
                  <a:srgbClr val="FFC000"/>
                </a:solidFill>
              </a:rPr>
              <a:t>(m), </a:t>
            </a:r>
            <a:r>
              <a:rPr lang="hr-HR" dirty="0" err="1" smtClean="0"/>
              <a:t>tj.umjesto</a:t>
            </a:r>
            <a:r>
              <a:rPr lang="hr-HR" dirty="0" smtClean="0"/>
              <a:t> n pišemo m/12</a:t>
            </a:r>
          </a:p>
          <a:p>
            <a:endParaRPr lang="hr-HR" sz="1400" dirty="0"/>
          </a:p>
          <a:p>
            <a:r>
              <a:rPr lang="hr-HR" dirty="0" smtClean="0"/>
              <a:t>Iznos kamate </a:t>
            </a:r>
            <a:r>
              <a:rPr lang="hr-HR" dirty="0" smtClean="0">
                <a:solidFill>
                  <a:srgbClr val="FFC000"/>
                </a:solidFill>
              </a:rPr>
              <a:t>I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= ( C</a:t>
            </a:r>
            <a:r>
              <a:rPr lang="hr-HR" baseline="-25000" dirty="0" smtClean="0">
                <a:solidFill>
                  <a:srgbClr val="FFC000"/>
                </a:solidFill>
              </a:rPr>
              <a:t>0</a:t>
            </a:r>
            <a:r>
              <a:rPr lang="hr-HR" dirty="0" smtClean="0">
                <a:solidFill>
                  <a:srgbClr val="FFC000"/>
                </a:solidFill>
              </a:rPr>
              <a:t> x p </a:t>
            </a:r>
            <a:r>
              <a:rPr lang="hr-HR" dirty="0">
                <a:solidFill>
                  <a:srgbClr val="FFC000"/>
                </a:solidFill>
              </a:rPr>
              <a:t>x</a:t>
            </a:r>
            <a:r>
              <a:rPr lang="hr-HR" dirty="0" smtClean="0">
                <a:solidFill>
                  <a:srgbClr val="FFC000"/>
                </a:solidFill>
              </a:rPr>
              <a:t> m ) / 100 x 12 </a:t>
            </a:r>
            <a:r>
              <a:rPr lang="hr-HR" dirty="0" smtClean="0"/>
              <a:t>=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00B0F0"/>
                </a:solidFill>
              </a:rPr>
              <a:t>37,50</a:t>
            </a:r>
          </a:p>
          <a:p>
            <a:endParaRPr lang="hr-HR" sz="14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r-HR" dirty="0" smtClean="0"/>
              <a:t>Odnosno možemo izračunati godišnji iznos kamate, podijelimo ga s 12 i potom pomnožimo s brojem mjeseci </a:t>
            </a:r>
          </a:p>
        </p:txBody>
      </p:sp>
    </p:spTree>
    <p:extLst>
      <p:ext uri="{BB962C8B-B14F-4D97-AF65-F5344CB8AC3E}">
        <p14:creationId xmlns:p14="http://schemas.microsoft.com/office/powerpoint/2010/main" val="1649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71725" cy="763525"/>
          </a:xfrm>
        </p:spPr>
        <p:txBody>
          <a:bodyPr/>
          <a:lstStyle/>
          <a:p>
            <a:pPr algn="l"/>
            <a:r>
              <a:rPr lang="hr-HR" b="1" i="1" dirty="0" smtClean="0"/>
              <a:t>Izračun relativne kamatne stope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901950"/>
            <a:ext cx="6871725" cy="3054100"/>
          </a:xfrm>
        </p:spPr>
        <p:txBody>
          <a:bodyPr>
            <a:normAutofit fontScale="92500"/>
          </a:bodyPr>
          <a:lstStyle/>
          <a:p>
            <a:r>
              <a:rPr lang="hr-HR" sz="3200" dirty="0" smtClean="0"/>
              <a:t>Relativna kamatna stopa </a:t>
            </a:r>
            <a:r>
              <a:rPr lang="hr-HR" sz="3200" dirty="0" err="1" smtClean="0">
                <a:solidFill>
                  <a:srgbClr val="FFC000"/>
                </a:solidFill>
              </a:rPr>
              <a:t>p</a:t>
            </a:r>
            <a:r>
              <a:rPr lang="hr-HR" sz="3200" baseline="-25000" dirty="0" err="1" smtClean="0">
                <a:solidFill>
                  <a:srgbClr val="FFC000"/>
                </a:solidFill>
              </a:rPr>
              <a:t>r</a:t>
            </a:r>
            <a:r>
              <a:rPr lang="hr-HR" sz="3200" dirty="0" smtClean="0">
                <a:solidFill>
                  <a:srgbClr val="FFC000"/>
                </a:solidFill>
              </a:rPr>
              <a:t> = p /12</a:t>
            </a:r>
          </a:p>
          <a:p>
            <a:pPr marL="0" indent="0">
              <a:buNone/>
            </a:pPr>
            <a:endParaRPr lang="hr-HR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sz="3200" dirty="0" smtClean="0">
                <a:solidFill>
                  <a:srgbClr val="FFC000"/>
                </a:solidFill>
              </a:rPr>
              <a:t>	</a:t>
            </a:r>
            <a:r>
              <a:rPr lang="hr-HR" sz="3200" dirty="0" err="1" smtClean="0">
                <a:solidFill>
                  <a:srgbClr val="FFC000"/>
                </a:solidFill>
              </a:rPr>
              <a:t>pr</a:t>
            </a:r>
            <a:r>
              <a:rPr lang="hr-HR" sz="3200" dirty="0" smtClean="0">
                <a:solidFill>
                  <a:srgbClr val="FFC000"/>
                </a:solidFill>
              </a:rPr>
              <a:t> = 6 / 12 = </a:t>
            </a:r>
            <a:r>
              <a:rPr lang="hr-HR" sz="3200" dirty="0" smtClean="0">
                <a:solidFill>
                  <a:srgbClr val="00B0F0"/>
                </a:solidFill>
              </a:rPr>
              <a:t>0,5%</a:t>
            </a:r>
            <a:r>
              <a:rPr lang="hr-HR" sz="3200" dirty="0" smtClean="0">
                <a:solidFill>
                  <a:srgbClr val="FFC000"/>
                </a:solidFill>
              </a:rPr>
              <a:t> </a:t>
            </a:r>
          </a:p>
          <a:p>
            <a:pPr marL="0" indent="0">
              <a:buNone/>
            </a:pPr>
            <a:endParaRPr lang="hr-HR" sz="1400" dirty="0" smtClean="0">
              <a:solidFill>
                <a:srgbClr val="FFC000"/>
              </a:solidFill>
            </a:endParaRPr>
          </a:p>
          <a:p>
            <a:r>
              <a:rPr lang="hr-HR" sz="3200" dirty="0" smtClean="0"/>
              <a:t>Iznos kamata</a:t>
            </a:r>
            <a:r>
              <a:rPr lang="hr-HR" sz="3200" dirty="0" smtClean="0">
                <a:solidFill>
                  <a:srgbClr val="FFC000"/>
                </a:solidFill>
              </a:rPr>
              <a:t> I = ( C</a:t>
            </a:r>
            <a:r>
              <a:rPr lang="hr-HR" sz="3200" baseline="-25000" dirty="0" smtClean="0">
                <a:solidFill>
                  <a:srgbClr val="FFC000"/>
                </a:solidFill>
              </a:rPr>
              <a:t>0</a:t>
            </a:r>
            <a:r>
              <a:rPr lang="hr-HR" sz="3200" dirty="0" smtClean="0">
                <a:solidFill>
                  <a:srgbClr val="FFC000"/>
                </a:solidFill>
              </a:rPr>
              <a:t> x </a:t>
            </a:r>
            <a:r>
              <a:rPr lang="hr-HR" sz="3200" dirty="0" err="1" smtClean="0">
                <a:solidFill>
                  <a:srgbClr val="FFC000"/>
                </a:solidFill>
              </a:rPr>
              <a:t>p</a:t>
            </a:r>
            <a:r>
              <a:rPr lang="hr-HR" sz="3200" baseline="-25000" dirty="0" err="1" smtClean="0">
                <a:solidFill>
                  <a:srgbClr val="FFC000"/>
                </a:solidFill>
              </a:rPr>
              <a:t>r</a:t>
            </a:r>
            <a:r>
              <a:rPr lang="hr-HR" sz="3200" dirty="0" smtClean="0">
                <a:solidFill>
                  <a:srgbClr val="FFC000"/>
                </a:solidFill>
              </a:rPr>
              <a:t> x m ) / 100</a:t>
            </a:r>
          </a:p>
          <a:p>
            <a:endParaRPr lang="hr-HR" sz="1500" dirty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r>
              <a:rPr lang="hr-HR" sz="3200" dirty="0" smtClean="0">
                <a:solidFill>
                  <a:srgbClr val="FFC000"/>
                </a:solidFill>
              </a:rPr>
              <a:t>I = ( 2.500,00 x 0,5 x 3 ) / 100 = </a:t>
            </a:r>
            <a:r>
              <a:rPr lang="hr-HR" sz="3200" dirty="0" smtClean="0">
                <a:solidFill>
                  <a:srgbClr val="00B0F0"/>
                </a:solidFill>
              </a:rPr>
              <a:t>37,50 kn</a:t>
            </a:r>
            <a:endParaRPr lang="en-US" sz="32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05" y="1443835"/>
            <a:ext cx="8847740" cy="763525"/>
          </a:xfrm>
        </p:spPr>
        <p:txBody>
          <a:bodyPr>
            <a:normAutofit fontScale="90000"/>
          </a:bodyPr>
          <a:lstStyle/>
          <a:p>
            <a:r>
              <a:rPr lang="hr-HR" b="1" u="sng" dirty="0" smtClean="0"/>
              <a:t>Složeni</a:t>
            </a:r>
            <a:r>
              <a:rPr lang="hr-HR" b="1" dirty="0" smtClean="0"/>
              <a:t> kamatni </a:t>
            </a:r>
            <a:br>
              <a:rPr lang="hr-HR" b="1" dirty="0" smtClean="0"/>
            </a:br>
            <a:r>
              <a:rPr lang="hr-HR" b="1" dirty="0" smtClean="0"/>
              <a:t>račun višegodišnje </a:t>
            </a:r>
            <a:r>
              <a:rPr lang="hr-HR" b="1" dirty="0" err="1" smtClean="0"/>
              <a:t>oročenje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2512769"/>
            <a:ext cx="9000445" cy="3817625"/>
          </a:xfrm>
        </p:spPr>
        <p:txBody>
          <a:bodyPr>
            <a:normAutofit/>
          </a:bodyPr>
          <a:lstStyle/>
          <a:p>
            <a:r>
              <a:rPr lang="hr-HR" dirty="0" smtClean="0"/>
              <a:t>Oročeni iznos (glavnica) 2.500,00 kn </a:t>
            </a:r>
            <a:r>
              <a:rPr lang="hr-HR" dirty="0" smtClean="0">
                <a:solidFill>
                  <a:srgbClr val="FFC000"/>
                </a:solidFill>
              </a:rPr>
              <a:t>(C</a:t>
            </a:r>
            <a:r>
              <a:rPr lang="hr-HR" baseline="-25000" dirty="0" smtClean="0">
                <a:solidFill>
                  <a:srgbClr val="FFC000"/>
                </a:solidFill>
              </a:rPr>
              <a:t>0</a:t>
            </a:r>
            <a:r>
              <a:rPr lang="hr-HR" dirty="0" smtClean="0">
                <a:solidFill>
                  <a:srgbClr val="FFC000"/>
                </a:solidFill>
              </a:rPr>
              <a:t>)</a:t>
            </a:r>
          </a:p>
          <a:p>
            <a:r>
              <a:rPr lang="hr-HR" dirty="0" smtClean="0"/>
              <a:t>Kamatna stopa 6% godišnje </a:t>
            </a:r>
            <a:r>
              <a:rPr lang="hr-HR" dirty="0" smtClean="0">
                <a:solidFill>
                  <a:srgbClr val="FFC000"/>
                </a:solidFill>
              </a:rPr>
              <a:t>(p)</a:t>
            </a:r>
          </a:p>
          <a:p>
            <a:r>
              <a:rPr lang="hr-HR" dirty="0" smtClean="0"/>
              <a:t>Vrijeme </a:t>
            </a:r>
            <a:r>
              <a:rPr lang="hr-HR" dirty="0" err="1" smtClean="0"/>
              <a:t>oročenja</a:t>
            </a:r>
            <a:r>
              <a:rPr lang="hr-HR" dirty="0" smtClean="0"/>
              <a:t> su tri godine </a:t>
            </a:r>
            <a:r>
              <a:rPr lang="hr-HR" dirty="0" smtClean="0">
                <a:solidFill>
                  <a:srgbClr val="FFC000"/>
                </a:solidFill>
              </a:rPr>
              <a:t>(n)</a:t>
            </a:r>
            <a:endParaRPr lang="hr-HR" dirty="0" smtClean="0"/>
          </a:p>
          <a:p>
            <a:endParaRPr lang="hr-HR" sz="1400" dirty="0"/>
          </a:p>
          <a:p>
            <a:r>
              <a:rPr lang="hr-HR" dirty="0" smtClean="0"/>
              <a:t>Iznos kamate </a:t>
            </a:r>
            <a:r>
              <a:rPr lang="hr-HR" dirty="0" smtClean="0">
                <a:solidFill>
                  <a:srgbClr val="FFC000"/>
                </a:solidFill>
              </a:rPr>
              <a:t>I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= C</a:t>
            </a:r>
            <a:r>
              <a:rPr lang="hr-HR" baseline="-25000" dirty="0" smtClean="0">
                <a:solidFill>
                  <a:srgbClr val="FFC000"/>
                </a:solidFill>
              </a:rPr>
              <a:t>0</a:t>
            </a:r>
            <a:r>
              <a:rPr lang="hr-HR" dirty="0" smtClean="0">
                <a:solidFill>
                  <a:srgbClr val="FFC000"/>
                </a:solidFill>
              </a:rPr>
              <a:t> x ( (1+p / 100 )</a:t>
            </a:r>
            <a:r>
              <a:rPr lang="hr-HR" baseline="30000" dirty="0" smtClean="0">
                <a:solidFill>
                  <a:srgbClr val="FFC000"/>
                </a:solidFill>
              </a:rPr>
              <a:t>n</a:t>
            </a:r>
            <a:r>
              <a:rPr lang="hr-HR" dirty="0" smtClean="0">
                <a:solidFill>
                  <a:srgbClr val="FFC000"/>
                </a:solidFill>
              </a:rPr>
              <a:t>  -1 ) </a:t>
            </a:r>
            <a:r>
              <a:rPr lang="hr-HR" dirty="0" smtClean="0"/>
              <a:t>=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00B0F0"/>
                </a:solidFill>
              </a:rPr>
              <a:t>477,54 kn</a:t>
            </a:r>
          </a:p>
          <a:p>
            <a:endParaRPr lang="hr-HR" sz="14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r-HR" dirty="0" smtClean="0"/>
              <a:t>Nakon godine dana, kamata se pripisuje glavnici i slijedeće godine je kamata veća (za štedišu je povoljnije).</a:t>
            </a:r>
          </a:p>
        </p:txBody>
      </p:sp>
    </p:spTree>
    <p:extLst>
      <p:ext uri="{BB962C8B-B14F-4D97-AF65-F5344CB8AC3E}">
        <p14:creationId xmlns:p14="http://schemas.microsoft.com/office/powerpoint/2010/main" val="22312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71725" cy="763525"/>
          </a:xfrm>
        </p:spPr>
        <p:txBody>
          <a:bodyPr/>
          <a:lstStyle/>
          <a:p>
            <a:pPr algn="l"/>
            <a:r>
              <a:rPr lang="hr-HR" b="1" i="1" dirty="0" smtClean="0"/>
              <a:t>Izračun kamatnog faktora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901950"/>
            <a:ext cx="6871725" cy="3054100"/>
          </a:xfrm>
        </p:spPr>
        <p:txBody>
          <a:bodyPr>
            <a:normAutofit lnSpcReduction="10000"/>
          </a:bodyPr>
          <a:lstStyle/>
          <a:p>
            <a:r>
              <a:rPr lang="hr-HR" sz="3200" dirty="0" smtClean="0"/>
              <a:t>Kamatni faktor </a:t>
            </a:r>
            <a:r>
              <a:rPr lang="hr-HR" sz="3200" dirty="0" smtClean="0">
                <a:solidFill>
                  <a:srgbClr val="FFC000"/>
                </a:solidFill>
              </a:rPr>
              <a:t>r = 1 </a:t>
            </a:r>
            <a:r>
              <a:rPr lang="hr-HR" sz="3200" dirty="0">
                <a:solidFill>
                  <a:srgbClr val="FFC000"/>
                </a:solidFill>
              </a:rPr>
              <a:t> </a:t>
            </a:r>
            <a:r>
              <a:rPr lang="hr-HR" sz="3200" dirty="0" smtClean="0">
                <a:solidFill>
                  <a:srgbClr val="FFC000"/>
                </a:solidFill>
              </a:rPr>
              <a:t>+ p / 100</a:t>
            </a:r>
          </a:p>
          <a:p>
            <a:pPr marL="0" indent="0">
              <a:buNone/>
            </a:pPr>
            <a:endParaRPr lang="hr-HR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sz="3200" dirty="0" smtClean="0">
                <a:solidFill>
                  <a:srgbClr val="FFC000"/>
                </a:solidFill>
              </a:rPr>
              <a:t>	r = 1 + 6 / 100 = </a:t>
            </a:r>
            <a:r>
              <a:rPr lang="hr-HR" sz="3200" dirty="0" smtClean="0">
                <a:solidFill>
                  <a:srgbClr val="00B0F0"/>
                </a:solidFill>
              </a:rPr>
              <a:t>1,06</a:t>
            </a:r>
            <a:r>
              <a:rPr lang="hr-HR" sz="3200" dirty="0" smtClean="0">
                <a:solidFill>
                  <a:srgbClr val="FFC000"/>
                </a:solidFill>
              </a:rPr>
              <a:t> </a:t>
            </a:r>
          </a:p>
          <a:p>
            <a:pPr marL="0" indent="0">
              <a:buNone/>
            </a:pPr>
            <a:endParaRPr lang="hr-HR" sz="1400" dirty="0" smtClean="0">
              <a:solidFill>
                <a:srgbClr val="FFC000"/>
              </a:solidFill>
            </a:endParaRPr>
          </a:p>
          <a:p>
            <a:r>
              <a:rPr lang="hr-HR" sz="3200" dirty="0" smtClean="0"/>
              <a:t>Konačna vrijednost štednje</a:t>
            </a:r>
            <a:r>
              <a:rPr lang="hr-HR" sz="3200" dirty="0" smtClean="0">
                <a:solidFill>
                  <a:srgbClr val="FFC000"/>
                </a:solidFill>
              </a:rPr>
              <a:t> </a:t>
            </a:r>
            <a:r>
              <a:rPr lang="hr-HR" sz="3200" dirty="0" err="1" smtClean="0">
                <a:solidFill>
                  <a:srgbClr val="FFC000"/>
                </a:solidFill>
              </a:rPr>
              <a:t>C</a:t>
            </a:r>
            <a:r>
              <a:rPr lang="hr-HR" sz="3200" baseline="-25000" dirty="0" err="1" smtClean="0">
                <a:solidFill>
                  <a:srgbClr val="FFC000"/>
                </a:solidFill>
              </a:rPr>
              <a:t>n</a:t>
            </a:r>
            <a:r>
              <a:rPr lang="hr-HR" sz="3200" dirty="0" smtClean="0">
                <a:solidFill>
                  <a:srgbClr val="FFC000"/>
                </a:solidFill>
              </a:rPr>
              <a:t> = C</a:t>
            </a:r>
            <a:r>
              <a:rPr lang="hr-HR" sz="3200" baseline="-25000" dirty="0" smtClean="0">
                <a:solidFill>
                  <a:srgbClr val="FFC000"/>
                </a:solidFill>
              </a:rPr>
              <a:t>0</a:t>
            </a:r>
            <a:r>
              <a:rPr lang="hr-HR" sz="3200" dirty="0" smtClean="0">
                <a:solidFill>
                  <a:srgbClr val="FFC000"/>
                </a:solidFill>
              </a:rPr>
              <a:t> x </a:t>
            </a:r>
            <a:r>
              <a:rPr lang="hr-HR" sz="3200" dirty="0" err="1" smtClean="0">
                <a:solidFill>
                  <a:srgbClr val="FFC000"/>
                </a:solidFill>
              </a:rPr>
              <a:t>r</a:t>
            </a:r>
            <a:r>
              <a:rPr lang="hr-HR" sz="3200" baseline="30000" dirty="0" err="1" smtClean="0">
                <a:solidFill>
                  <a:srgbClr val="FFC000"/>
                </a:solidFill>
              </a:rPr>
              <a:t>n</a:t>
            </a:r>
            <a:endParaRPr lang="hr-HR" sz="3200" baseline="30000" dirty="0" smtClean="0">
              <a:solidFill>
                <a:srgbClr val="FFC000"/>
              </a:solidFill>
            </a:endParaRPr>
          </a:p>
          <a:p>
            <a:endParaRPr lang="hr-HR" sz="1500" dirty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r>
              <a:rPr lang="hr-HR" sz="3200" dirty="0" err="1" smtClean="0">
                <a:solidFill>
                  <a:srgbClr val="FFC000"/>
                </a:solidFill>
              </a:rPr>
              <a:t>C</a:t>
            </a:r>
            <a:r>
              <a:rPr lang="hr-HR" sz="3200" baseline="-25000" dirty="0" err="1" smtClean="0">
                <a:solidFill>
                  <a:srgbClr val="FFC000"/>
                </a:solidFill>
              </a:rPr>
              <a:t>n</a:t>
            </a:r>
            <a:r>
              <a:rPr lang="hr-HR" sz="3200" dirty="0" smtClean="0">
                <a:solidFill>
                  <a:srgbClr val="FFC000"/>
                </a:solidFill>
              </a:rPr>
              <a:t> = 2.500,00 x 1,06</a:t>
            </a:r>
            <a:r>
              <a:rPr lang="hr-HR" sz="3200" baseline="30000" dirty="0" smtClean="0">
                <a:solidFill>
                  <a:srgbClr val="FFC000"/>
                </a:solidFill>
              </a:rPr>
              <a:t>3</a:t>
            </a:r>
            <a:r>
              <a:rPr lang="hr-HR" sz="3200" dirty="0" smtClean="0">
                <a:solidFill>
                  <a:srgbClr val="FFC000"/>
                </a:solidFill>
              </a:rPr>
              <a:t> = </a:t>
            </a:r>
            <a:r>
              <a:rPr lang="hr-HR" sz="3200" dirty="0" smtClean="0">
                <a:solidFill>
                  <a:srgbClr val="2597FF"/>
                </a:solidFill>
              </a:rPr>
              <a:t>2.9</a:t>
            </a:r>
            <a:r>
              <a:rPr lang="hr-HR" sz="3200" dirty="0" smtClean="0">
                <a:solidFill>
                  <a:srgbClr val="00B0F0"/>
                </a:solidFill>
              </a:rPr>
              <a:t>77,54 kn</a:t>
            </a:r>
            <a:endParaRPr lang="en-US" sz="32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71725" cy="763525"/>
          </a:xfrm>
        </p:spPr>
        <p:txBody>
          <a:bodyPr/>
          <a:lstStyle/>
          <a:p>
            <a:pPr algn="l"/>
            <a:r>
              <a:rPr lang="hr-HR" b="1" i="1" dirty="0" smtClean="0"/>
              <a:t>Komforna metoda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901950"/>
            <a:ext cx="6871725" cy="397033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hr-HR" sz="3200" dirty="0" smtClean="0"/>
              <a:t>Često ju koriste banke</a:t>
            </a:r>
          </a:p>
          <a:p>
            <a:pPr>
              <a:spcBef>
                <a:spcPts val="1800"/>
              </a:spcBef>
            </a:pPr>
            <a:r>
              <a:rPr lang="hr-HR" sz="3200" dirty="0" smtClean="0"/>
              <a:t>Nemaju svi mjeseci isti broj dana, a niti se štednja mora podići točno onog dana kada izlazi </a:t>
            </a:r>
            <a:r>
              <a:rPr lang="hr-HR" sz="3200" dirty="0" err="1" smtClean="0"/>
              <a:t>oročenje</a:t>
            </a:r>
            <a:endParaRPr lang="hr-HR" sz="3200" dirty="0" smtClean="0"/>
          </a:p>
          <a:p>
            <a:pPr>
              <a:spcBef>
                <a:spcPts val="1800"/>
              </a:spcBef>
            </a:pPr>
            <a:r>
              <a:rPr lang="hr-HR" sz="3200" dirty="0" smtClean="0"/>
              <a:t>Umjesto </a:t>
            </a:r>
            <a:r>
              <a:rPr lang="hr-HR" sz="3200" dirty="0" smtClean="0">
                <a:solidFill>
                  <a:srgbClr val="FFC000"/>
                </a:solidFill>
              </a:rPr>
              <a:t>n</a:t>
            </a:r>
            <a:r>
              <a:rPr lang="hr-HR" sz="3200" dirty="0" smtClean="0"/>
              <a:t> (broj godina) u formule se ubacuje </a:t>
            </a:r>
            <a:r>
              <a:rPr lang="hr-HR" sz="3200" dirty="0" smtClean="0">
                <a:solidFill>
                  <a:srgbClr val="FFC000"/>
                </a:solidFill>
              </a:rPr>
              <a:t>d /g</a:t>
            </a:r>
            <a:r>
              <a:rPr lang="hr-HR" sz="3200" dirty="0" smtClean="0"/>
              <a:t> (broj dana / 365)</a:t>
            </a:r>
          </a:p>
          <a:p>
            <a:endParaRPr lang="en-US" sz="32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962</Words>
  <Application>Microsoft Office PowerPoint</Application>
  <PresentationFormat>Prikaz na zaslonu (4:3)</PresentationFormat>
  <Paragraphs>124</Paragraphs>
  <Slides>17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Office Theme</vt:lpstr>
      <vt:lpstr>4.razred: „Kamatni račun,  upravljanje dugom, štednja i ulaganje” Antonio Čmelak, mag.oec</vt:lpstr>
      <vt:lpstr>Podsjetnik</vt:lpstr>
      <vt:lpstr>Jednostavni  kamatni račun</vt:lpstr>
      <vt:lpstr>Jednostavni  kamatni račun na primjeru višegodišnjeg oročenja</vt:lpstr>
      <vt:lpstr>Jednostavni kamatni  račun uz proporcionalnu metodu obračuna kamata</vt:lpstr>
      <vt:lpstr>Izračun relativne kamatne stope</vt:lpstr>
      <vt:lpstr>Složeni kamatni  račun višegodišnje oročenje</vt:lpstr>
      <vt:lpstr>Izračun kamatnog faktora</vt:lpstr>
      <vt:lpstr>Komforna metoda</vt:lpstr>
      <vt:lpstr>Upravljanje dugom</vt:lpstr>
      <vt:lpstr>Odgovorno zaduživanje – koraci</vt:lpstr>
      <vt:lpstr>Štednja i ulaganja</vt:lpstr>
      <vt:lpstr>Savjeti za štednju</vt:lpstr>
      <vt:lpstr>Ulaganje</vt:lpstr>
      <vt:lpstr>PowerPointova prezentacija</vt:lpstr>
      <vt:lpstr>PowerPointova prezentacija</vt:lpstr>
      <vt:lpstr>PowerPointova prezentacija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Antonio</cp:lastModifiedBy>
  <cp:revision>82</cp:revision>
  <dcterms:created xsi:type="dcterms:W3CDTF">2013-08-21T19:17:07Z</dcterms:created>
  <dcterms:modified xsi:type="dcterms:W3CDTF">2018-04-10T20:39:17Z</dcterms:modified>
</cp:coreProperties>
</file>