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4"/>
  </p:notesMasterIdLst>
  <p:sldIdLst>
    <p:sldId id="256" r:id="rId4"/>
    <p:sldId id="361" r:id="rId5"/>
    <p:sldId id="369" r:id="rId6"/>
    <p:sldId id="258" r:id="rId7"/>
    <p:sldId id="320" r:id="rId8"/>
    <p:sldId id="362" r:id="rId9"/>
    <p:sldId id="370" r:id="rId10"/>
    <p:sldId id="363" r:id="rId11"/>
    <p:sldId id="365" r:id="rId12"/>
    <p:sldId id="371" r:id="rId13"/>
    <p:sldId id="366" r:id="rId14"/>
    <p:sldId id="367" r:id="rId15"/>
    <p:sldId id="372" r:id="rId16"/>
    <p:sldId id="368" r:id="rId17"/>
    <p:sldId id="373" r:id="rId18"/>
    <p:sldId id="374" r:id="rId19"/>
    <p:sldId id="375" r:id="rId20"/>
    <p:sldId id="376" r:id="rId21"/>
    <p:sldId id="313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30"/>
    <a:srgbClr val="2FC5FA"/>
    <a:srgbClr val="33E97C"/>
    <a:srgbClr val="CC0099"/>
    <a:srgbClr val="FE3FE4"/>
    <a:srgbClr val="CAD2D4"/>
    <a:srgbClr val="1A5F00"/>
    <a:srgbClr val="9CD5FC"/>
    <a:srgbClr val="17243B"/>
    <a:srgbClr val="60B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83" d="100"/>
          <a:sy n="83" d="100"/>
        </p:scale>
        <p:origin x="907" y="8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6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6hnQJg5j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uro/banknotes/html/index.h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tedopis.h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anfa.hr/edukacija-i-potro%C5%A1a%C4%8Di/financijska-pismenost/" TargetMode="External"/><Relationship Id="rId5" Type="http://schemas.openxmlformats.org/officeDocument/2006/relationships/hyperlink" Target="https://mfin.gov.hr/istaknute-teme/financijski-sustav/financijska-pismenost-potrosaca/425" TargetMode="External"/><Relationship Id="rId4" Type="http://schemas.openxmlformats.org/officeDocument/2006/relationships/hyperlink" Target="https://www.hub.hr/hr/obrazovni-materijali-o-osnovama-financ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EPG75wzP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678545" y="292684"/>
            <a:ext cx="9134866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000" b="1" dirty="0" smtClean="0">
                <a:solidFill>
                  <a:schemeClr val="accent1"/>
                </a:solidFill>
                <a:latin typeface="Candles" panose="00000400000000000000" pitchFamily="2" charset="0"/>
              </a:rPr>
              <a:t>FINANCIJSKA PISMENOST</a:t>
            </a:r>
            <a:r>
              <a:rPr lang="en-US" sz="4000" b="1" dirty="0" smtClean="0">
                <a:solidFill>
                  <a:schemeClr val="bg1"/>
                </a:solidFill>
                <a:latin typeface="Candles" panose="000004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ndles" panose="00000400000000000000" pitchFamily="2" charset="0"/>
            </a:endParaRPr>
          </a:p>
          <a:p>
            <a:pPr algn="r"/>
            <a:endParaRPr lang="hr-HR" sz="4000" b="1" dirty="0" smtClean="0">
              <a:solidFill>
                <a:schemeClr val="accent2"/>
              </a:solidFill>
              <a:latin typeface="Candles" panose="00000400000000000000" pitchFamily="2" charset="0"/>
            </a:endParaRPr>
          </a:p>
          <a:p>
            <a:pPr algn="r"/>
            <a:r>
              <a:rPr lang="hr-HR" sz="4000" b="1" dirty="0" smtClean="0">
                <a:solidFill>
                  <a:schemeClr val="accent2"/>
                </a:solidFill>
                <a:latin typeface="Candles" panose="00000400000000000000" pitchFamily="2" charset="0"/>
              </a:rPr>
              <a:t>ZA OSNOVNOŠKOLCE</a:t>
            </a:r>
            <a:endParaRPr lang="en-US" sz="4000" b="1" dirty="0">
              <a:solidFill>
                <a:schemeClr val="accent2"/>
              </a:solidFill>
              <a:latin typeface="Candles" panose="00000400000000000000" pitchFamily="2" charset="0"/>
            </a:endParaRPr>
          </a:p>
          <a:p>
            <a:pPr algn="r"/>
            <a:endParaRPr lang="hr-HR" sz="4000" b="1" dirty="0" smtClean="0">
              <a:solidFill>
                <a:srgbClr val="FFC000"/>
              </a:solidFill>
              <a:latin typeface="Candles" panose="00000400000000000000" pitchFamily="2" charset="0"/>
            </a:endParaRPr>
          </a:p>
          <a:p>
            <a:pPr algn="r"/>
            <a:r>
              <a:rPr lang="hr-HR" sz="4000" b="1" dirty="0" smtClean="0">
                <a:solidFill>
                  <a:srgbClr val="FFC000"/>
                </a:solidFill>
                <a:latin typeface="Candles" panose="00000400000000000000" pitchFamily="2" charset="0"/>
              </a:rPr>
              <a:t>5. i 6. razred</a:t>
            </a:r>
            <a:endParaRPr lang="ko-KR" altLang="en-US" sz="4000" b="1" dirty="0">
              <a:solidFill>
                <a:srgbClr val="FFC000"/>
              </a:solidFill>
              <a:latin typeface="Candles" panose="00000400000000000000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723678" y="5470015"/>
            <a:ext cx="6089733" cy="1108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Srednja škola Donji Miholjac</a:t>
            </a:r>
          </a:p>
          <a:p>
            <a:pPr algn="r">
              <a:spcAft>
                <a:spcPts val="600"/>
              </a:spcAft>
            </a:pPr>
            <a:r>
              <a:rPr lang="hr-HR" altLang="ko-KR" sz="1867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n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astavnik savjetnik</a:t>
            </a:r>
          </a:p>
          <a:p>
            <a:pPr algn="r">
              <a:spcAft>
                <a:spcPts val="600"/>
              </a:spcAft>
            </a:pP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Antonio </a:t>
            </a:r>
            <a:r>
              <a:rPr lang="hr-HR" altLang="ko-KR" sz="1867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Čmelak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, </a:t>
            </a:r>
            <a:r>
              <a:rPr lang="hr-HR" altLang="ko-KR" sz="1867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mag.oec</a:t>
            </a:r>
            <a:r>
              <a:rPr lang="hr-HR" altLang="ko-KR" sz="1867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.</a:t>
            </a:r>
            <a:endParaRPr lang="ko-KR" altLang="en-US" sz="1867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1" y="206606"/>
            <a:ext cx="10737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3"/>
                </a:solidFill>
                <a:cs typeface="Arial" pitchFamily="34" charset="0"/>
              </a:rPr>
              <a:t>3. Kako štedjeti ?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46419"/>
            <a:ext cx="892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Izreći definiciju proračuna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prihode od rashoda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kratkoročnu i dugoročnu štednju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načine štednje</a:t>
            </a: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93710"/>
            <a:ext cx="11573197" cy="724247"/>
          </a:xfrm>
        </p:spPr>
        <p:txBody>
          <a:bodyPr/>
          <a:lstStyle/>
          <a:p>
            <a:r>
              <a:rPr lang="hr-HR" sz="4800" b="1" dirty="0" smtClean="0">
                <a:solidFill>
                  <a:srgbClr val="0070C0"/>
                </a:solidFill>
              </a:rPr>
              <a:t>Pametno trošenje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48780" y="1185391"/>
            <a:ext cx="4749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Proračun </a:t>
            </a:r>
            <a:r>
              <a:rPr lang="hr-HR" sz="2400" b="1" dirty="0"/>
              <a:t>je plan prihoda i rashoda u nekom razdoblju </a:t>
            </a:r>
            <a:r>
              <a:rPr lang="hr-HR" sz="2000" b="1" dirty="0">
                <a:solidFill>
                  <a:srgbClr val="0070C0"/>
                </a:solidFill>
              </a:rPr>
              <a:t>(tjednu, mjesecu, godini)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Napravite popis </a:t>
            </a:r>
            <a:r>
              <a:rPr lang="hr-HR" sz="2400" b="1" dirty="0"/>
              <a:t>prihoda: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/>
              <a:t>d</a:t>
            </a:r>
            <a:r>
              <a:rPr lang="hr-HR" sz="2400" b="1" dirty="0" smtClean="0"/>
              <a:t>žeparac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novac </a:t>
            </a:r>
            <a:r>
              <a:rPr lang="hr-HR" sz="2400" b="1" dirty="0"/>
              <a:t>kao poklon za rođendan, </a:t>
            </a:r>
            <a:r>
              <a:rPr lang="hr-HR" sz="2400" b="1" dirty="0" smtClean="0"/>
              <a:t>sakramente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zarađen </a:t>
            </a:r>
            <a:r>
              <a:rPr lang="hr-HR" sz="2400" b="1" dirty="0"/>
              <a:t>novac (čuvanje djece, pokositi travu susjedu, sport, prodaja hobija …) 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6990438" y="1211532"/>
            <a:ext cx="5061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Napravite </a:t>
            </a:r>
            <a:r>
              <a:rPr lang="hr-HR" sz="2400" b="1" dirty="0"/>
              <a:t>p</a:t>
            </a:r>
            <a:r>
              <a:rPr lang="hr-HR" sz="2400" b="1" dirty="0" smtClean="0"/>
              <a:t>opis </a:t>
            </a:r>
            <a:r>
              <a:rPr lang="hr-HR" sz="2400" b="1" dirty="0"/>
              <a:t>rashoda: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/>
              <a:t>P</a:t>
            </a:r>
            <a:r>
              <a:rPr lang="hr-HR" sz="2400" b="1" dirty="0" smtClean="0"/>
              <a:t>laćate sami ili </a:t>
            </a:r>
            <a:r>
              <a:rPr lang="hr-HR" sz="2400" b="1" dirty="0"/>
              <a:t>roditelji?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/>
              <a:t>Redovni ili dnevni (sendvič u školi, bon za mobitel ...)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Povremeni (odlazak na rođendan, početak škole …)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Možeš potrošiti samo onoliko koliko </a:t>
            </a:r>
            <a:r>
              <a:rPr lang="hr-HR" sz="2400" b="1" dirty="0" smtClean="0"/>
              <a:t>imaš.</a:t>
            </a:r>
            <a:endParaRPr lang="hr-H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Višak prihoda nad rashodima može ići u 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štednju.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Net Income Clip Art - Royalty Free - GoG #904176 - PNG Images - PNGi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 bwMode="auto">
          <a:xfrm flipH="1">
            <a:off x="1885819" y="5162841"/>
            <a:ext cx="2187409" cy="15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ll Clipart Transparent Png - Bill Clipart , Free Transparent Clipart -  ClipartKey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16" y="5503828"/>
            <a:ext cx="1345343" cy="13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93710"/>
            <a:ext cx="11573197" cy="724247"/>
          </a:xfrm>
        </p:spPr>
        <p:txBody>
          <a:bodyPr/>
          <a:lstStyle/>
          <a:p>
            <a:r>
              <a:rPr lang="hr-HR" sz="4800" b="1" dirty="0" smtClean="0">
                <a:solidFill>
                  <a:srgbClr val="0070C0"/>
                </a:solidFill>
              </a:rPr>
              <a:t>Štednja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48780" y="1256511"/>
            <a:ext cx="47497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Kako bi se nakon 1. svjetskog rata potaknula štednja 1924. godine je odlučeno da se 31.10. obilježava kao Međunarodni dan štednje</a:t>
            </a:r>
            <a:endParaRPr lang="hr-HR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Kratkoročna štednja: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za kupnju nečeg što košta više, a trenutno nemaš </a:t>
            </a:r>
            <a:r>
              <a:rPr lang="hr-HR" sz="2000" b="1" dirty="0" smtClean="0">
                <a:solidFill>
                  <a:srgbClr val="0070C0"/>
                </a:solidFill>
              </a:rPr>
              <a:t>                   novca</a:t>
            </a:r>
            <a:r>
              <a:rPr lang="hr-HR" sz="2000" b="1" dirty="0">
                <a:solidFill>
                  <a:srgbClr val="0070C0"/>
                </a:solidFill>
              </a:rPr>
              <a:t>, ali možeš uštedjeti </a:t>
            </a:r>
            <a:r>
              <a:rPr lang="hr-HR" sz="2000" b="1" dirty="0" smtClean="0">
                <a:solidFill>
                  <a:srgbClr val="0070C0"/>
                </a:solidFill>
              </a:rPr>
              <a:t>                     za </a:t>
            </a:r>
            <a:r>
              <a:rPr lang="hr-HR" sz="2000" b="1" dirty="0">
                <a:solidFill>
                  <a:srgbClr val="0070C0"/>
                </a:solidFill>
              </a:rPr>
              <a:t>par </a:t>
            </a:r>
            <a:r>
              <a:rPr lang="hr-HR" sz="2000" b="1" dirty="0" smtClean="0">
                <a:solidFill>
                  <a:srgbClr val="0070C0"/>
                </a:solidFill>
              </a:rPr>
              <a:t>tjedana ili mjeseci</a:t>
            </a:r>
            <a:endParaRPr lang="hr-HR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Dugoročna štednja: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70C0"/>
                </a:solidFill>
              </a:rPr>
              <a:t>z</a:t>
            </a:r>
            <a:r>
              <a:rPr lang="hr-HR" sz="2000" b="1" dirty="0" smtClean="0">
                <a:solidFill>
                  <a:srgbClr val="0070C0"/>
                </a:solidFill>
              </a:rPr>
              <a:t>a </a:t>
            </a:r>
            <a:r>
              <a:rPr lang="hr-HR" sz="2000" b="1" dirty="0">
                <a:solidFill>
                  <a:srgbClr val="0070C0"/>
                </a:solidFill>
              </a:rPr>
              <a:t>studiranje, kupnju auta, stana…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7079743" y="1145150"/>
            <a:ext cx="50613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400" b="1" dirty="0" smtClean="0"/>
              <a:t>SAVJETI ZA ŠTEDNJU: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Svaki </a:t>
            </a:r>
            <a:r>
              <a:rPr lang="hr-HR" sz="2400" b="1" dirty="0"/>
              <a:t>puta kad netko u kući opsuje </a:t>
            </a:r>
            <a:r>
              <a:rPr lang="hr-HR" sz="2400" b="1" dirty="0" smtClean="0"/>
              <a:t>stavlja </a:t>
            </a:r>
            <a:r>
              <a:rPr lang="hr-HR" sz="2400" b="1" dirty="0"/>
              <a:t>5 kn u kasicu, novac se utroši na dobrobit svih ukućana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Razmislite treba li vam ono što kupujete u tim </a:t>
            </a:r>
            <a:r>
              <a:rPr lang="hr-HR" sz="2400" b="1" dirty="0" smtClean="0"/>
              <a:t>količinama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vaši prijedlozi ?</a:t>
            </a:r>
            <a:endPara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7218485" y="5226828"/>
            <a:ext cx="458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Je li bolje novac štedjeti, čuvati kod kuće (u kasici) ili u banci i zašto?</a:t>
            </a:r>
          </a:p>
        </p:txBody>
      </p:sp>
    </p:spTree>
    <p:extLst>
      <p:ext uri="{BB962C8B-B14F-4D97-AF65-F5344CB8AC3E}">
        <p14:creationId xmlns:p14="http://schemas.microsoft.com/office/powerpoint/2010/main" val="27223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r>
              <a:rPr lang="hr-HR" altLang="ko-KR" sz="4000" b="1" dirty="0" smtClean="0">
                <a:solidFill>
                  <a:schemeClr val="accent4"/>
                </a:solidFill>
                <a:cs typeface="Arial" pitchFamily="34" charset="0"/>
              </a:rPr>
              <a:t>. Mali </a:t>
            </a:r>
            <a:r>
              <a:rPr lang="hr-HR" altLang="ko-KR" sz="4000" b="1" dirty="0">
                <a:solidFill>
                  <a:schemeClr val="accent4"/>
                </a:solidFill>
                <a:cs typeface="Arial" pitchFamily="34" charset="0"/>
              </a:rPr>
              <a:t>poduzetnici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46419"/>
            <a:ext cx="892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zapošljavanje od poduzetništva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Nabrojati osobine poduzetništva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Pokrenuti razrednu poduzetničku ideju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43054" y="1401225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11134" y="2183055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32052" y="2704407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592205" y="1603294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14128" y="3255042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39109" y="3793842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66945" y="559014"/>
            <a:ext cx="474971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Po završetku školovanja možete se zaposliti kod drugoga ili pokrenuti vlastiti posao – biti poduzetnik.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Možda imate dobru ideju, možda ste uočili povoljnu priliku ili roditelji imaju uhodani posao pa će te nastaviti njihovim stopama.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Poduzetništvom se </a:t>
            </a:r>
            <a:r>
              <a:rPr lang="hr-HR" sz="2400" b="1" dirty="0" smtClean="0"/>
              <a:t>možete </a:t>
            </a:r>
            <a:r>
              <a:rPr lang="hr-HR" sz="2400" b="1" dirty="0"/>
              <a:t>početi baviti već </a:t>
            </a:r>
            <a:r>
              <a:rPr lang="hr-HR" sz="2400" b="1" dirty="0" smtClean="0"/>
              <a:t>sada.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/>
              <a:t>Za poduzetništvo trebate biti kreativni i inovativni, izraditi svoj poslovni plan i uložiti početni </a:t>
            </a:r>
            <a:r>
              <a:rPr lang="hr-HR" sz="2400" b="1" dirty="0" smtClean="0"/>
              <a:t>kapital.</a:t>
            </a:r>
            <a:endParaRPr lang="hr-HR" sz="24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7228011" y="361874"/>
            <a:ext cx="45855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Kako već sada možete početi zarađivati?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Znate li da su mnoge uspješne tvrtke krenule iz „kućne garaže”?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Predložite svojim učiteljima da pokrenete poduzetnički pothvat.</a:t>
            </a:r>
          </a:p>
        </p:txBody>
      </p:sp>
      <p:pic>
        <p:nvPicPr>
          <p:cNvPr id="34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24" y="528393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6781" y="4564225"/>
            <a:ext cx="2390775" cy="1914525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6"/>
          <a:srcRect r="10234" b="8642"/>
          <a:stretch/>
        </p:blipFill>
        <p:spPr>
          <a:xfrm>
            <a:off x="7989900" y="4564226"/>
            <a:ext cx="2271700" cy="14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>
                <a:solidFill>
                  <a:srgbClr val="FFFF00"/>
                </a:solidFill>
                <a:cs typeface="Arial" pitchFamily="34" charset="0"/>
              </a:rPr>
              <a:t>5</a:t>
            </a:r>
            <a:r>
              <a:rPr lang="hr-HR" altLang="ko-KR" sz="4000" b="1" dirty="0" smtClean="0">
                <a:solidFill>
                  <a:srgbClr val="FFFF00"/>
                </a:solidFill>
                <a:cs typeface="Arial" pitchFamily="34" charset="0"/>
              </a:rPr>
              <a:t>. Prava potrošača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946419"/>
            <a:ext cx="892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Diskutirati o štetnosti </a:t>
            </a:r>
            <a:r>
              <a:rPr lang="hr-HR" sz="2400" b="1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konzumerizma</a:t>
            </a:r>
            <a:endParaRPr lang="hr-HR" sz="2400" b="1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Preispitati vrijednost promocijskih poruka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garanciju za proizvode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Koristiti svoja potrošačka prava u trgovini</a:t>
            </a: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43054" y="1401225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11134" y="2183055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32052" y="2704407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592205" y="1603294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14128" y="3255042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39109" y="3793842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89202" y="260218"/>
            <a:ext cx="474971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Konzumerizam</a:t>
            </a:r>
            <a:r>
              <a:rPr lang="hr-HR" sz="2400" b="1" dirty="0" smtClean="0"/>
              <a:t> je masovna potrošnja kao stil života u kojem sreća pojedinca ovisi o potrošnji i posjedovanju stvari.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Promocija</a:t>
            </a:r>
            <a:r>
              <a:rPr lang="hr-HR" sz="2400" b="1" dirty="0" smtClean="0"/>
              <a:t> obuhvaća skup aktivnosti kojom trgovci informiraju potrošače o robi i potiču ih na kupovinu.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Garancija </a:t>
            </a:r>
            <a:r>
              <a:rPr lang="hr-HR" sz="2400" b="1" dirty="0" smtClean="0"/>
              <a:t>je rok u kojem proizvođač i trgovac potvrđuju da će proizvod ispravno funkcionirati, a ako ne bude da će proizvod besplatno popraviti, zamijeniti ili vratiti novac.</a:t>
            </a:r>
            <a:endParaRPr lang="hr-HR" sz="24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7097134" y="170455"/>
            <a:ext cx="49286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Razlikujete li ono što „trebate” od onog što „želite”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Što i tko sve utječe na vašu odluku o kupovini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Što bi učinili kada vam na blagajni naplate drugu cijenu od one koju ste vidjeli na polici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Vjerujete li svemu što vidite u reklamama za proizvode 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Znate li koliko prema zakonu najmanje traje garancija?</a:t>
            </a:r>
          </a:p>
        </p:txBody>
      </p:sp>
      <p:pic>
        <p:nvPicPr>
          <p:cNvPr id="4098" name="Picture 2" descr="Produžena garancija - 5 godina | Ipotool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57" y="5590848"/>
            <a:ext cx="1105494" cy="11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rgbClr val="FF0000"/>
                </a:solidFill>
                <a:cs typeface="Arial" pitchFamily="34" charset="0"/>
              </a:rPr>
              <a:t>6. Uvođenje €ura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03508" y="3761753"/>
            <a:ext cx="89230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Navesti tečaj zamjene kuna u euro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Opisati postupak zamjene kuna u euro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Pretvoriti iznos kuna u eure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Predvidjeti utjecaj zamjene kuna eurima na cijene</a:t>
            </a:r>
          </a:p>
        </p:txBody>
      </p:sp>
    </p:spTree>
    <p:extLst>
      <p:ext uri="{BB962C8B-B14F-4D97-AF65-F5344CB8AC3E}">
        <p14:creationId xmlns:p14="http://schemas.microsoft.com/office/powerpoint/2010/main" val="6976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271740" y="284276"/>
            <a:ext cx="474971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1.1.2023. hrvatsku kunu zamjenjujemo €urom</a:t>
            </a:r>
            <a:endParaRPr lang="hr-HR" sz="20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Novac na računima će biti automatski pretvoren, a gotovinu koju imamo kod sebe ćemo morati ići zamijeniti.</a:t>
            </a:r>
            <a:endParaRPr lang="hr-HR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Zamjena je besplatna u Hrvatskoj pošti i FINA-i 6 mjeseci, a u bankama do kraja godine, nakon toga u HNB-u kovanice još 2 godine, a  novčanice zauvijek.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Tečaj zamjene je </a:t>
            </a:r>
          </a:p>
          <a:p>
            <a:r>
              <a:rPr lang="hr-HR" sz="2400" b="1" dirty="0"/>
              <a:t>	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1 € = 7,53450 kn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7068435" y="319170"/>
            <a:ext cx="50613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Od jeseni će se cijene morati izražavati i u kunama i u eurima da se potrošači naviknu i da se smanji mogućnost prevare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Biti će jednostavnije kupovati u nekim zemljama EU, ali će neke cijene porasti</a:t>
            </a:r>
            <a:endParaRPr lang="en-US" sz="24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7201128" y="3702973"/>
            <a:ext cx="49286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chemeClr val="accent4">
                    <a:lumMod val="50000"/>
                  </a:schemeClr>
                </a:solidFill>
              </a:rPr>
              <a:t>RAZMISLITE: 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Kako pretvoriti cijenu u kunama u onu izraženu eurima?</a:t>
            </a: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</a:rPr>
              <a:t>Kolika će cijena kugle sladoleda biti iduće ljeto?</a:t>
            </a:r>
            <a:endParaRPr lang="hr-H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: 7,5345 = 0,79634 €</a:t>
            </a:r>
          </a:p>
        </p:txBody>
      </p:sp>
      <p:pic>
        <p:nvPicPr>
          <p:cNvPr id="33" name="Picture 2" descr="Besplatni Clipart za sladoled, Preuzmite besplatni Clip Art, Besplatni Clip  Art - Ostal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524" y="5763804"/>
            <a:ext cx="674167" cy="9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8920181" y="659546"/>
            <a:ext cx="2026546" cy="1666749"/>
          </a:xfrm>
          <a:prstGeom prst="hexago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ZA KRAJ …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10061897" y="676060"/>
            <a:ext cx="1294283" cy="196681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9CD5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8920181" y="380184"/>
            <a:ext cx="1147792" cy="206807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kstniOkvir 20"/>
          <p:cNvSpPr txBox="1"/>
          <p:nvPr/>
        </p:nvSpPr>
        <p:spPr>
          <a:xfrm>
            <a:off x="231445" y="1341410"/>
            <a:ext cx="740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Koji apoeni €ura postoje i koliko oni vrijede?</a:t>
            </a:r>
          </a:p>
        </p:txBody>
      </p:sp>
      <p:pic>
        <p:nvPicPr>
          <p:cNvPr id="11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54" y="5987853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uropska središnja banka želi jaču regulativu kriptovaluta - Kriptovalute @  Bug.hr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7" y="3779546"/>
            <a:ext cx="3200000" cy="1800000"/>
          </a:xfrm>
          <a:prstGeom prst="rect">
            <a:avLst/>
          </a:prstGeom>
          <a:ln w="38100" cap="sq">
            <a:solidFill>
              <a:srgbClr val="F2AC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4167"/>
              </p:ext>
            </p:extLst>
          </p:nvPr>
        </p:nvGraphicFramePr>
        <p:xfrm>
          <a:off x="878873" y="2513561"/>
          <a:ext cx="2380267" cy="3169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55338">
                  <a:extLst>
                    <a:ext uri="{9D8B030D-6E8A-4147-A177-3AD203B41FA5}">
                      <a16:colId xmlns:a16="http://schemas.microsoft.com/office/drawing/2014/main" val="848732961"/>
                    </a:ext>
                  </a:extLst>
                </a:gridCol>
                <a:gridCol w="1624929">
                  <a:extLst>
                    <a:ext uri="{9D8B030D-6E8A-4147-A177-3AD203B41FA5}">
                      <a16:colId xmlns:a16="http://schemas.microsoft.com/office/drawing/2014/main" val="3013188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Euri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3.767,25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1.506,90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753,45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376,73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150,69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75,35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0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37,67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90901"/>
                  </a:ext>
                </a:extLst>
              </a:tr>
            </a:tbl>
          </a:graphicData>
        </a:graphic>
      </p:graphicFrame>
      <p:graphicFrame>
        <p:nvGraphicFramePr>
          <p:cNvPr id="14" name="Tablic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81054"/>
              </p:ext>
            </p:extLst>
          </p:nvPr>
        </p:nvGraphicFramePr>
        <p:xfrm>
          <a:off x="4036292" y="2513561"/>
          <a:ext cx="2543946" cy="3962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51344">
                  <a:extLst>
                    <a:ext uri="{9D8B030D-6E8A-4147-A177-3AD203B41FA5}">
                      <a16:colId xmlns:a16="http://schemas.microsoft.com/office/drawing/2014/main" val="848732961"/>
                    </a:ext>
                  </a:extLst>
                </a:gridCol>
                <a:gridCol w="1592602">
                  <a:extLst>
                    <a:ext uri="{9D8B030D-6E8A-4147-A177-3AD203B41FA5}">
                      <a16:colId xmlns:a16="http://schemas.microsoft.com/office/drawing/2014/main" val="3013188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Euri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15,06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7,53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7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Centi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Kune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3,77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1,51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0,75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0830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5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0,37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909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2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0,15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95766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/>
                        <a:t>0,07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3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947" y="501219"/>
            <a:ext cx="11573197" cy="724247"/>
          </a:xfrm>
        </p:spPr>
        <p:txBody>
          <a:bodyPr/>
          <a:lstStyle/>
          <a:p>
            <a:r>
              <a:rPr lang="hr-HR" dirty="0" smtClean="0"/>
              <a:t>Sadržaj za osnovnoškolce</a:t>
            </a:r>
            <a:endParaRPr lang="en-US" dirty="0"/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960583" y="2447876"/>
            <a:ext cx="4711608" cy="359689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960582" y="1754909"/>
            <a:ext cx="4711609" cy="87745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1917705" y="2013636"/>
            <a:ext cx="2943632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sz="2800" b="1" dirty="0" smtClean="0">
                <a:solidFill>
                  <a:srgbClr val="0070C0"/>
                </a:solidFill>
              </a:rPr>
              <a:t>5. i 6. razred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1106851" y="2799684"/>
            <a:ext cx="45653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Džeparac, rad, prava i obaveze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Što je to novac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štedjeti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Mali poduzetnici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Prava potrošača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Uvođenje €ura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6345382" y="2447876"/>
            <a:ext cx="4932218" cy="359689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6345382" y="1754909"/>
            <a:ext cx="4932218" cy="87745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6453909" y="2799684"/>
            <a:ext cx="47151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Kućni proračun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koristiti kartice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Kako sigurno kupovati na webu 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Poduzetništvo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Prava potrošača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r-HR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Europska unija i €uro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7339675" y="2013636"/>
            <a:ext cx="2943632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sz="2800" b="1" dirty="0">
                <a:solidFill>
                  <a:srgbClr val="C00000"/>
                </a:solidFill>
              </a:rPr>
              <a:t>7</a:t>
            </a:r>
            <a:r>
              <a:rPr lang="hr-HR" altLang="ko-KR" sz="2800" b="1" dirty="0" smtClean="0">
                <a:solidFill>
                  <a:srgbClr val="C00000"/>
                </a:solidFill>
              </a:rPr>
              <a:t>. i 8. razred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4800" b="1" dirty="0" smtClean="0">
                <a:solidFill>
                  <a:srgbClr val="0070C0"/>
                </a:solidFill>
              </a:rPr>
              <a:t>DODATNI IZVORI ZNANJA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120072" y="1692675"/>
            <a:ext cx="4058957" cy="956201"/>
            <a:chOff x="2634620" y="1674263"/>
            <a:chExt cx="1877204" cy="956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HRVATSKA UDRUGA BANAKA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Materijali za mlade i starije, savjeti, upozorenja …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118062" y="5146776"/>
            <a:ext cx="4058957" cy="956201"/>
            <a:chOff x="2634620" y="1674263"/>
            <a:chExt cx="1877204" cy="956201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ŠTEDOPIS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Financijska edukcija, obrazovni materijali …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4" descr="2x2 Wave 2 Access Points: Yes or No? This is now the question - Aero-IT:  Adding Value to your Busine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86" y="416375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2x2 Wave 2 Access Points: Yes or No? This is now the question - Aero-IT:  Adding Value to your Business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28" y="3322345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kstniOkvir 31"/>
          <p:cNvSpPr txBox="1"/>
          <p:nvPr/>
        </p:nvSpPr>
        <p:spPr>
          <a:xfrm>
            <a:off x="4775766" y="5700855"/>
            <a:ext cx="261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PRISTUPITE KLIKOM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</a:rPr>
              <a:t>NA 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IKONE 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</a:rPr>
              <a:t>MREŽE.</a:t>
            </a:r>
          </a:p>
        </p:txBody>
      </p:sp>
      <p:pic>
        <p:nvPicPr>
          <p:cNvPr id="33" name="Picture 4" descr="2x2 Wave 2 Access Points: Yes or No? This is now the question - Aero-IT:  Adding Value to your Business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72" y="4163756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2x2 Wave 2 Access Points: Yes or No? This is now the question - Aero-IT:  Adding Value to your Business">
            <a:hlinkClick r:id="rId6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18" y="3322345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59782" y="1692675"/>
            <a:ext cx="4058957" cy="709980"/>
            <a:chOff x="2634620" y="1674263"/>
            <a:chExt cx="1877204" cy="709980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HANFA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Edukativni video materijali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59781" y="5146776"/>
            <a:ext cx="4058957" cy="709980"/>
            <a:chOff x="2634620" y="1674263"/>
            <a:chExt cx="1877204" cy="709980"/>
          </a:xfrm>
        </p:grpSpPr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674263"/>
              <a:ext cx="1877204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r-H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MINISTARSTVO FINANCIJA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2045689"/>
              <a:ext cx="1877204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r-HR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Službeni dokumenti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Sadržaj za srednjoškolce</a:t>
            </a:r>
            <a:endParaRPr 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3242498" y="2184836"/>
            <a:ext cx="2821750" cy="1821206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3242498" y="1762163"/>
            <a:ext cx="2821750" cy="58139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3794044" y="1904249"/>
            <a:ext cx="1658810" cy="280586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chemeClr val="accent3">
                    <a:lumMod val="50000"/>
                  </a:schemeClr>
                </a:solidFill>
              </a:rPr>
              <a:t>2. razred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3315477" y="2399155"/>
            <a:ext cx="2615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hr-HR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Teenager</a:t>
            </a: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financije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Kartice, banke, usklađivanje želja i mogućnosti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6218536" y="2184835"/>
            <a:ext cx="2824603" cy="3015238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6218536" y="1747496"/>
            <a:ext cx="2833978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6801432" y="1858194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chemeClr val="accent4">
                    <a:lumMod val="75000"/>
                  </a:schemeClr>
                </a:solidFill>
              </a:rPr>
              <a:t>3. razred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9199418" y="1861406"/>
            <a:ext cx="2844844" cy="2144635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9197427" y="1730325"/>
            <a:ext cx="2856318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9786490" y="1849771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ko-KR" b="1" dirty="0" smtClean="0">
                <a:solidFill>
                  <a:srgbClr val="F2AC30"/>
                </a:solidFill>
              </a:rPr>
              <a:t>4. razred</a:t>
            </a:r>
            <a:endParaRPr lang="ko-KR" altLang="en-US" b="1" dirty="0">
              <a:solidFill>
                <a:srgbClr val="F2AC30"/>
              </a:solidFill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6335907" y="2399155"/>
            <a:ext cx="28517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e-plaćanje, štednja, osiguranje, kućni proračun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Upravljanje osobnim financijama </a:t>
            </a:r>
            <a:r>
              <a:rPr lang="hr-H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          (trogodišnji)                       Krediti i inflacija (četverogodišnji)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9272026" y="2396614"/>
            <a:ext cx="272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Upravljanje osobnim financijama</a:t>
            </a: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Kamatni račun, upravljanje dugom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284059" y="2218195"/>
            <a:ext cx="2806516" cy="1448642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284060" y="1747496"/>
            <a:ext cx="2812676" cy="58139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759087" y="1904249"/>
            <a:ext cx="1658810" cy="280586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altLang="ko-KR" b="1" dirty="0" smtClean="0">
                <a:solidFill>
                  <a:srgbClr val="1A5F00"/>
                </a:solidFill>
              </a:rPr>
              <a:t>razred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9B98A44-C2EC-4C5B-B6BD-76CDE0FC0A66}"/>
              </a:ext>
            </a:extLst>
          </p:cNvPr>
          <p:cNvSpPr txBox="1"/>
          <p:nvPr/>
        </p:nvSpPr>
        <p:spPr>
          <a:xfrm>
            <a:off x="382041" y="2396614"/>
            <a:ext cx="2628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Udžbenik „Moj novac, moja budućnost”</a:t>
            </a:r>
            <a:endParaRPr lang="hr-HR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hr-HR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Prava potrošača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5811225"/>
            <a:ext cx="9725635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 smtClean="0"/>
              <a:t>Program smo osmislili na razini Srednje škole Donji Miholjac te se kao takav izvodi samo kod nas</a:t>
            </a:r>
            <a:endParaRPr lang="en-US" sz="2800" dirty="0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95" y="5554460"/>
            <a:ext cx="10737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959178" y="314367"/>
            <a:ext cx="8527316" cy="1015663"/>
            <a:chOff x="5692278" y="3070393"/>
            <a:chExt cx="4726013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323106" y="3578225"/>
              <a:ext cx="4095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33E97C"/>
                  </a:solidFill>
                  <a:cs typeface="Arial" pitchFamily="34" charset="0"/>
                </a:rPr>
                <a:t>Razlika džeparca i poklona, kućanske obaveze, opravdanost džeparca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277035" y="3153728"/>
              <a:ext cx="412278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Džeparac, rad, prava i obaveze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63082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3814619" y="1228542"/>
            <a:ext cx="7381059" cy="1015663"/>
            <a:chOff x="5692278" y="3125809"/>
            <a:chExt cx="5502133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562607" y="3633641"/>
              <a:ext cx="4631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2FC5FA"/>
                  </a:solidFill>
                  <a:cs typeface="Arial" pitchFamily="34" charset="0"/>
                </a:rPr>
                <a:t>Razvoj novca kroz povijest, numizmatika, razlikovati novac</a:t>
              </a:r>
              <a:r>
                <a:rPr lang="hr-HR" altLang="ko-KR" sz="1200" b="1" dirty="0">
                  <a:solidFill>
                    <a:srgbClr val="2FC5FA"/>
                  </a:solidFill>
                  <a:cs typeface="Arial" pitchFamily="34" charset="0"/>
                </a:rPr>
                <a:t> </a:t>
              </a:r>
              <a:r>
                <a:rPr lang="hr-HR" altLang="ko-KR" sz="1200" b="1" dirty="0" smtClean="0">
                  <a:solidFill>
                    <a:srgbClr val="2FC5FA"/>
                  </a:solidFill>
                  <a:cs typeface="Arial" pitchFamily="34" charset="0"/>
                </a:rPr>
                <a:t>i valutu, što je tečaj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486870" y="3209144"/>
              <a:ext cx="3912949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Što je novac ?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125809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781483" y="2096708"/>
            <a:ext cx="7392045" cy="1015663"/>
            <a:chOff x="5658597" y="3191156"/>
            <a:chExt cx="4726013" cy="1015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469492" y="3698988"/>
              <a:ext cx="3915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2AC30"/>
                  </a:solidFill>
                  <a:cs typeface="Arial" pitchFamily="34" charset="0"/>
                </a:rPr>
                <a:t>Što je proračun, što su prihodi, a  što rashodi, kako štedjeti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392725" y="3274491"/>
              <a:ext cx="397341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Kako štedjeti ?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58597" y="3191156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5642066" y="2878074"/>
            <a:ext cx="4726013" cy="1015663"/>
            <a:chOff x="5692278" y="3070393"/>
            <a:chExt cx="4726013" cy="1015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E3FE4"/>
                  </a:solidFill>
                  <a:cs typeface="Arial" pitchFamily="34" charset="0"/>
                </a:rPr>
                <a:t>Prilagodba programa nastavi na daljinu</a:t>
              </a:r>
              <a:endParaRPr lang="en-US" altLang="ko-KR" sz="1200" b="1" dirty="0">
                <a:solidFill>
                  <a:srgbClr val="FE3FE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Mali poduzetnici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 rot="742647">
            <a:off x="10130956" y="431672"/>
            <a:ext cx="156387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200" b="1" dirty="0" smtClean="0">
                <a:solidFill>
                  <a:srgbClr val="CAD2D4"/>
                </a:solidFill>
                <a:latin typeface="Bradley Hand ITC" panose="03070402050302030203" pitchFamily="66" charset="0"/>
                <a:cs typeface="Arial" pitchFamily="34" charset="0"/>
              </a:rPr>
              <a:t>5. i 6.</a:t>
            </a:r>
          </a:p>
          <a:p>
            <a:pPr algn="ctr"/>
            <a:r>
              <a:rPr lang="hr-HR" altLang="ko-KR" sz="3200" b="1" dirty="0" smtClean="0">
                <a:solidFill>
                  <a:srgbClr val="CAD2D4"/>
                </a:solidFill>
                <a:latin typeface="Bradley Hand ITC" panose="03070402050302030203" pitchFamily="66" charset="0"/>
                <a:cs typeface="Arial" pitchFamily="34" charset="0"/>
              </a:rPr>
              <a:t>razredi</a:t>
            </a:r>
            <a:endParaRPr lang="ko-KR" altLang="en-US" sz="5400" b="1" dirty="0">
              <a:solidFill>
                <a:srgbClr val="CAD2D4"/>
              </a:solidFill>
              <a:latin typeface="Bradley Hand ITC" panose="03070402050302030203" pitchFamily="66" charset="0"/>
              <a:cs typeface="Arial" pitchFamily="34" charset="0"/>
            </a:endParaRPr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6541373" y="3699211"/>
            <a:ext cx="5068735" cy="1015663"/>
            <a:chOff x="5692278" y="3070393"/>
            <a:chExt cx="5068735" cy="1015663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0" y="3578225"/>
              <a:ext cx="3990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 smtClean="0">
                  <a:solidFill>
                    <a:srgbClr val="FFFF00"/>
                  </a:solidFill>
                  <a:cs typeface="Arial" pitchFamily="34" charset="0"/>
                </a:rPr>
                <a:t>Konzumerizam</a:t>
              </a:r>
              <a:r>
                <a:rPr lang="hr-HR" altLang="ko-KR" sz="1200" b="1" dirty="0" smtClean="0">
                  <a:solidFill>
                    <a:srgbClr val="FFFF00"/>
                  </a:solidFill>
                  <a:cs typeface="Arial" pitchFamily="34" charset="0"/>
                </a:rPr>
                <a:t>, promocija, garancija, zaštita prava</a:t>
              </a:r>
              <a:endParaRPr lang="en-US" altLang="ko-KR" sz="1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Prava potrošača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hr-HR" altLang="ko-KR" sz="60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ko-KR" altLang="en-US" sz="60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465987" y="4492493"/>
            <a:ext cx="4726013" cy="1015663"/>
            <a:chOff x="5692278" y="3070393"/>
            <a:chExt cx="4726013" cy="1015663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Tečaj zamjene, postupak zamjene</a:t>
              </a:r>
              <a:endParaRPr lang="en-US" altLang="ko-KR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r-H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Uvođenje €ura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0000"/>
                  </a:solidFill>
                  <a:cs typeface="Arial" pitchFamily="34" charset="0"/>
                </a:rPr>
                <a:t>0</a:t>
              </a:r>
              <a:r>
                <a:rPr lang="hr-HR" altLang="ko-KR" sz="6000" b="1" dirty="0" smtClean="0">
                  <a:solidFill>
                    <a:srgbClr val="FF0000"/>
                  </a:solidFill>
                  <a:cs typeface="Arial" pitchFamily="34" charset="0"/>
                </a:rPr>
                <a:t>6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33" name="Slik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6" y="5701821"/>
            <a:ext cx="872561" cy="8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1. Džeparac, rad, prava i obaveze</a:t>
            </a:r>
            <a:endParaRPr lang="ko-KR" altLang="en-US" sz="40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78183" y="4130123"/>
            <a:ext cx="8534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džeparac od poklona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Kritički prosuditi opravdanost džeparca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Preispitati svoje kućanske obaveze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52291" y="2220150"/>
            <a:ext cx="1847274" cy="4191918"/>
            <a:chOff x="3539504" y="1812927"/>
            <a:chExt cx="2156062" cy="41919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77605" y="5212755"/>
              <a:ext cx="1074452" cy="792090"/>
              <a:chOff x="3771020" y="489337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1020" y="489337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0294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20371" y="3001980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41289" y="3523332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01442" y="2422219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23365" y="4073967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48346" y="4612767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183861" y="379647"/>
            <a:ext cx="478120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Ako dobivate džeparac nije isto dobivate li ga dnevno, tjedno ili mjesečno </a:t>
            </a:r>
            <a:r>
              <a:rPr lang="hr-HR" sz="2000" b="1" dirty="0">
                <a:solidFill>
                  <a:srgbClr val="0070C0"/>
                </a:solidFill>
              </a:rPr>
              <a:t>(bez obzira u kojem iznosu)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Imate li „dogovor” s roditeljima što vam plaćaju oni, a što vi sami od džeparca? </a:t>
            </a:r>
            <a:r>
              <a:rPr lang="hr-HR" sz="2000" b="1" dirty="0">
                <a:solidFill>
                  <a:srgbClr val="0070C0"/>
                </a:solidFill>
              </a:rPr>
              <a:t>(</a:t>
            </a:r>
            <a:r>
              <a:rPr lang="hr-HR" sz="2000" b="1" dirty="0" err="1" smtClean="0">
                <a:solidFill>
                  <a:srgbClr val="0070C0"/>
                </a:solidFill>
              </a:rPr>
              <a:t>npr</a:t>
            </a:r>
            <a:r>
              <a:rPr lang="hr-HR" sz="2000" b="1" dirty="0" smtClean="0">
                <a:solidFill>
                  <a:srgbClr val="0070C0"/>
                </a:solidFill>
              </a:rPr>
              <a:t> .</a:t>
            </a:r>
            <a:r>
              <a:rPr lang="hr-HR" sz="2000" b="1" dirty="0">
                <a:solidFill>
                  <a:srgbClr val="0070C0"/>
                </a:solidFill>
              </a:rPr>
              <a:t>bon za mobitel)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Pokušajte voditi evidenciju na što trošite džeparac da dobijete bolji uvid u to gdje možete uštedjeti.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Koje su vaše obaveze u domaćinstvu? </a:t>
            </a:r>
            <a:r>
              <a:rPr lang="hr-HR" sz="2000" b="1" dirty="0">
                <a:solidFill>
                  <a:srgbClr val="0070C0"/>
                </a:solidFill>
              </a:rPr>
              <a:t>(spremanje kuće, hranjenje psa …)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5248346" y="145217"/>
            <a:ext cx="69436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</a:rPr>
              <a:t>Je li novac dobiven za rođendan, sakramente … džeparac i kako ga trošite 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F0000"/>
                </a:solidFill>
              </a:rPr>
              <a:t>Je li u OK da je dobivanje džeparca uvjetovano izvršenjem kućanskih poslova?</a:t>
            </a:r>
          </a:p>
        </p:txBody>
      </p:sp>
      <p:sp>
        <p:nvSpPr>
          <p:cNvPr id="44" name="TekstniOkvir 43"/>
          <p:cNvSpPr txBox="1"/>
          <p:nvPr/>
        </p:nvSpPr>
        <p:spPr>
          <a:xfrm>
            <a:off x="7170504" y="2365467"/>
            <a:ext cx="414573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CC0099"/>
                </a:solidFill>
              </a:rPr>
              <a:t>RAZMISLITE: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C0099"/>
                </a:solidFill>
              </a:rPr>
              <a:t>U ponedjeljak dobiješ džeparac za cijeli tjedan.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C0099"/>
                </a:solidFill>
              </a:rPr>
              <a:t>Planirate u subotu ići s prijateljima </a:t>
            </a:r>
            <a:r>
              <a:rPr lang="hr-HR" sz="2400" b="1" dirty="0" smtClean="0">
                <a:solidFill>
                  <a:srgbClr val="CC0099"/>
                </a:solidFill>
              </a:rPr>
              <a:t>na sladoled.</a:t>
            </a:r>
            <a:endParaRPr lang="hr-HR" sz="2400" b="1" dirty="0">
              <a:solidFill>
                <a:srgbClr val="CC0099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C0099"/>
                </a:solidFill>
              </a:rPr>
              <a:t>Sav džeparac ste potrošili do petka.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C0099"/>
                </a:solidFill>
              </a:rPr>
              <a:t>Je li u redu tražiti dodatni džeparac za </a:t>
            </a:r>
            <a:r>
              <a:rPr lang="hr-HR" sz="2400" b="1" dirty="0" smtClean="0">
                <a:solidFill>
                  <a:srgbClr val="CC0099"/>
                </a:solidFill>
              </a:rPr>
              <a:t>taj tjedan</a:t>
            </a:r>
            <a:r>
              <a:rPr lang="hr-HR" sz="2400" b="1" dirty="0">
                <a:solidFill>
                  <a:srgbClr val="CC0099"/>
                </a:solidFill>
              </a:rPr>
              <a:t>?</a:t>
            </a:r>
          </a:p>
        </p:txBody>
      </p:sp>
      <p:pic>
        <p:nvPicPr>
          <p:cNvPr id="1026" name="Picture 2" descr="Besplatni Clipart za sladoled, Preuzmite besplatni Clip Art, Besplatni Clip  Art - Ostal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60" y="4592473"/>
            <a:ext cx="990384" cy="14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Ways that Pocket Money Can Help Your Kids Become Money Ma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12" y="2113751"/>
            <a:ext cx="4681632" cy="3126147"/>
          </a:xfrm>
          <a:prstGeom prst="rect">
            <a:avLst/>
          </a:prstGeom>
          <a:ln w="38100" cap="sq">
            <a:solidFill>
              <a:srgbClr val="33E97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 rot="21262337">
            <a:off x="1830311" y="2995414"/>
            <a:ext cx="85513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000" b="1" dirty="0" smtClean="0">
                <a:solidFill>
                  <a:schemeClr val="accent2"/>
                </a:solidFill>
                <a:cs typeface="Arial" pitchFamily="34" charset="0"/>
              </a:rPr>
              <a:t>2. Što je novac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 rot="21290945">
            <a:off x="2077398" y="3889537"/>
            <a:ext cx="892309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ISHODI: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Ispričati razvoj novca kroz povijest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Izreći definiciju numizmatike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Razlikovati pojmove novac i valuta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Izračunati vrijednost novca koristeći tečaj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201247" y="1890753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69327" y="2672583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90245" y="3193935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750398" y="2092822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672321" y="3744570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397302" y="4283370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47158" y="531880"/>
            <a:ext cx="47497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Prije upotrebe novca ljudi su stvari razmjenjivali trampom</a:t>
            </a:r>
            <a:endParaRPr lang="hr-HR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S vremenom su kao sredstvo razmjene koristili ječam, sol ,krzno kune, školjke …</a:t>
            </a:r>
            <a:endParaRPr lang="hr-HR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Prvi oblik novca su bile kovanice od srebra i zlata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Prije 1000 godina u Kini se od jelenske kože pojavljuju i prve novčanice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U Europi se papirnate novčanice počinju upotrebljavati u 17. stoljeću</a:t>
            </a:r>
            <a:endParaRPr lang="hr-HR" sz="2400" b="1" dirty="0"/>
          </a:p>
        </p:txBody>
      </p:sp>
      <p:sp>
        <p:nvSpPr>
          <p:cNvPr id="43" name="TekstniOkvir 42"/>
          <p:cNvSpPr txBox="1"/>
          <p:nvPr/>
        </p:nvSpPr>
        <p:spPr>
          <a:xfrm>
            <a:off x="7048521" y="748391"/>
            <a:ext cx="49954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Danas je većina novca u bankarskom, digitalnom obliku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400" b="1" dirty="0" smtClean="0"/>
              <a:t>Zadnjih godina su sve popularnije kripto valute kao što je </a:t>
            </a:r>
            <a:r>
              <a:rPr lang="hr-HR" sz="2400" b="1" dirty="0" err="1" smtClean="0"/>
              <a:t>Bitcoin</a:t>
            </a:r>
            <a:endParaRPr lang="hr-HR" sz="2400" b="1" dirty="0" smtClean="0"/>
          </a:p>
        </p:txBody>
      </p:sp>
      <p:sp>
        <p:nvSpPr>
          <p:cNvPr id="33" name="TekstniOkvir 32"/>
          <p:cNvSpPr txBox="1"/>
          <p:nvPr/>
        </p:nvSpPr>
        <p:spPr>
          <a:xfrm>
            <a:off x="7473389" y="3471146"/>
            <a:ext cx="41457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u="sng" dirty="0" smtClean="0">
                <a:solidFill>
                  <a:srgbClr val="CC0099"/>
                </a:solidFill>
              </a:rPr>
              <a:t>RAZMISLITE: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C0099"/>
                </a:solidFill>
              </a:rPr>
              <a:t>Što je to numizmatika ?</a:t>
            </a:r>
            <a:endParaRPr lang="hr-HR" sz="2400" b="1" dirty="0">
              <a:solidFill>
                <a:srgbClr val="CC0099"/>
              </a:solidFill>
            </a:endParaRPr>
          </a:p>
        </p:txBody>
      </p:sp>
      <p:pic>
        <p:nvPicPr>
          <p:cNvPr id="34" name="Picture 4" descr="2x2 Wave 2 Access Points: Yes or No? This is now the question - Aero-IT:  Adding Value to your 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412" y="5448808"/>
            <a:ext cx="40186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0869" y="4729097"/>
            <a:ext cx="2390775" cy="1914525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29" y="4780375"/>
            <a:ext cx="2228872" cy="13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107697" y="1659844"/>
            <a:ext cx="1847274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375777" y="2441674"/>
            <a:ext cx="28769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396695" y="2963026"/>
            <a:ext cx="343335" cy="29109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6848" y="1861913"/>
            <a:ext cx="248553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578771" y="3513661"/>
            <a:ext cx="244509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303752" y="4052461"/>
            <a:ext cx="208436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90197" y="430825"/>
            <a:ext cx="4749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Republika Hrvatska je od 1991.godine koristila hrvatski dinar, a 30.5.1994. uvela je hrvatsku kunu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Provode se aktivnosti da se kuna zamjeni €urom 2023. godine</a:t>
            </a:r>
            <a:endParaRPr lang="hr-HR" sz="2400" b="1" dirty="0"/>
          </a:p>
        </p:txBody>
      </p:sp>
      <p:sp>
        <p:nvSpPr>
          <p:cNvPr id="43" name="TekstniOkvir 42"/>
          <p:cNvSpPr txBox="1"/>
          <p:nvPr/>
        </p:nvSpPr>
        <p:spPr>
          <a:xfrm>
            <a:off x="7106371" y="3423620"/>
            <a:ext cx="49954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Novac </a:t>
            </a:r>
            <a:r>
              <a:rPr lang="hr-HR" sz="2400" b="1" dirty="0"/>
              <a:t>je sredstvo razmjene i plaćanja te mjera </a:t>
            </a:r>
            <a:r>
              <a:rPr lang="hr-HR" sz="2400" b="1" dirty="0" smtClean="0"/>
              <a:t>vrijednosti.</a:t>
            </a:r>
            <a:endParaRPr lang="hr-HR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 </a:t>
            </a:r>
            <a:r>
              <a:rPr lang="hr-HR" sz="2400" b="1" dirty="0"/>
              <a:t>je novac koji je u nekoj državi dozvoljen kao zakonito sredstvo </a:t>
            </a:r>
            <a:r>
              <a:rPr lang="hr-HR" sz="2400" b="1" dirty="0" smtClean="0"/>
              <a:t>plaćanja.</a:t>
            </a:r>
            <a:endParaRPr lang="hr-H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Tečaj </a:t>
            </a:r>
            <a:r>
              <a:rPr lang="hr-HR" sz="2400" b="1" dirty="0"/>
              <a:t>je odnos vrijednosti dvaju </a:t>
            </a:r>
            <a:r>
              <a:rPr lang="hr-HR" sz="2400" b="1" dirty="0" smtClean="0"/>
              <a:t>valuta.</a:t>
            </a:r>
            <a:endParaRPr lang="hr-HR" sz="2400" b="1" dirty="0"/>
          </a:p>
        </p:txBody>
      </p:sp>
      <p:pic>
        <p:nvPicPr>
          <p:cNvPr id="5122" name="Picture 2" descr="HRVATSKA KUNA Na današnji dan prije 25 godina uvedena je kao novčana val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82" y="461226"/>
            <a:ext cx="4408504" cy="2488356"/>
          </a:xfrm>
          <a:prstGeom prst="rect">
            <a:avLst/>
          </a:prstGeom>
          <a:ln w="38100" cap="sq">
            <a:solidFill>
              <a:srgbClr val="33E97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ko vam se sviđaju hrvatske kovanice eura i centa? - Anketa @ Bug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5" y="3904456"/>
            <a:ext cx="4083422" cy="2143797"/>
          </a:xfrm>
          <a:prstGeom prst="rect">
            <a:avLst/>
          </a:prstGeom>
          <a:ln w="38100" cap="sq">
            <a:solidFill>
              <a:srgbClr val="2FC5F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1342</Words>
  <Application>Microsoft Office PowerPoint</Application>
  <PresentationFormat>Široki zaslon</PresentationFormat>
  <Paragraphs>225</Paragraphs>
  <Slides>20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20</vt:i4>
      </vt:variant>
    </vt:vector>
  </HeadingPairs>
  <TitlesOfParts>
    <vt:vector size="31" baseType="lpstr">
      <vt:lpstr>맑은 고딕</vt:lpstr>
      <vt:lpstr>Arial</vt:lpstr>
      <vt:lpstr>Arial Unicode MS</vt:lpstr>
      <vt:lpstr>Bookman Old Style</vt:lpstr>
      <vt:lpstr>Bradley Hand ITC</vt:lpstr>
      <vt:lpstr>Calibri</vt:lpstr>
      <vt:lpstr>Candles</vt:lpstr>
      <vt:lpstr>Lucida Console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Korisnik</cp:lastModifiedBy>
  <cp:revision>96</cp:revision>
  <dcterms:created xsi:type="dcterms:W3CDTF">2020-01-20T05:08:25Z</dcterms:created>
  <dcterms:modified xsi:type="dcterms:W3CDTF">2022-04-28T16:20:11Z</dcterms:modified>
</cp:coreProperties>
</file>