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271" r:id="rId4"/>
    <p:sldId id="272" r:id="rId5"/>
    <p:sldId id="268" r:id="rId6"/>
    <p:sldId id="267" r:id="rId7"/>
    <p:sldId id="274" r:id="rId8"/>
    <p:sldId id="275" r:id="rId9"/>
    <p:sldId id="276" r:id="rId10"/>
    <p:sldId id="278" r:id="rId11"/>
    <p:sldId id="279" r:id="rId12"/>
    <p:sldId id="280" r:id="rId13"/>
    <p:sldId id="281" r:id="rId14"/>
    <p:sldId id="282" r:id="rId15"/>
    <p:sldId id="287" r:id="rId16"/>
    <p:sldId id="288" r:id="rId17"/>
    <p:sldId id="289" r:id="rId18"/>
    <p:sldId id="290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C6ADB9-E901-470F-86C1-2365B7A33A2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B2524D6-B2FB-4503-8AE3-5608383C4685}">
      <dgm:prSet phldrT="[Tekst]" phldr="1"/>
      <dgm:spPr/>
      <dgm:t>
        <a:bodyPr/>
        <a:lstStyle/>
        <a:p>
          <a:endParaRPr lang="hr-HR" dirty="0"/>
        </a:p>
      </dgm:t>
    </dgm:pt>
    <dgm:pt modelId="{C192AE23-C890-487B-932F-6F08E324D171}" type="parTrans" cxnId="{1A52C68F-B618-49E5-9109-467460C5C460}">
      <dgm:prSet/>
      <dgm:spPr/>
      <dgm:t>
        <a:bodyPr/>
        <a:lstStyle/>
        <a:p>
          <a:endParaRPr lang="hr-HR"/>
        </a:p>
      </dgm:t>
    </dgm:pt>
    <dgm:pt modelId="{954F0781-5D71-4778-9790-7FDE18969A14}" type="sibTrans" cxnId="{1A52C68F-B618-49E5-9109-467460C5C460}">
      <dgm:prSet/>
      <dgm:spPr/>
      <dgm:t>
        <a:bodyPr/>
        <a:lstStyle/>
        <a:p>
          <a:endParaRPr lang="hr-HR"/>
        </a:p>
      </dgm:t>
    </dgm:pt>
    <dgm:pt modelId="{91C072A5-8D0C-4E3E-84D6-0515D400B1F3}">
      <dgm:prSet phldrT="[Tekst]"/>
      <dgm:spPr/>
      <dgm:t>
        <a:bodyPr/>
        <a:lstStyle/>
        <a:p>
          <a:r>
            <a:rPr lang="hr-HR" dirty="0" smtClean="0"/>
            <a:t>Prije škole</a:t>
          </a:r>
          <a:endParaRPr lang="hr-HR" dirty="0"/>
        </a:p>
      </dgm:t>
    </dgm:pt>
    <dgm:pt modelId="{1E338DD5-4E7D-4067-A8CB-A54D9654A46D}" type="parTrans" cxnId="{47FE511C-60EC-4171-A2FD-5FF753B39305}">
      <dgm:prSet/>
      <dgm:spPr/>
      <dgm:t>
        <a:bodyPr/>
        <a:lstStyle/>
        <a:p>
          <a:endParaRPr lang="hr-HR"/>
        </a:p>
      </dgm:t>
    </dgm:pt>
    <dgm:pt modelId="{33E29F74-FCCF-4084-9648-CA81820CEE39}" type="sibTrans" cxnId="{47FE511C-60EC-4171-A2FD-5FF753B39305}">
      <dgm:prSet/>
      <dgm:spPr/>
      <dgm:t>
        <a:bodyPr/>
        <a:lstStyle/>
        <a:p>
          <a:endParaRPr lang="hr-HR"/>
        </a:p>
      </dgm:t>
    </dgm:pt>
    <dgm:pt modelId="{335CA11F-8F0A-4701-A657-F25217A2EB5C}">
      <dgm:prSet phldrT="[Tekst]"/>
      <dgm:spPr/>
      <dgm:t>
        <a:bodyPr/>
        <a:lstStyle/>
        <a:p>
          <a:r>
            <a:rPr lang="hr-HR" dirty="0" smtClean="0"/>
            <a:t>U školi</a:t>
          </a:r>
          <a:endParaRPr lang="hr-HR" dirty="0"/>
        </a:p>
      </dgm:t>
    </dgm:pt>
    <dgm:pt modelId="{86EC5264-1418-4971-B53A-9D3A91358BAB}" type="parTrans" cxnId="{F1D23EA3-F1CE-4884-A21F-4DAC5CB9C396}">
      <dgm:prSet/>
      <dgm:spPr/>
      <dgm:t>
        <a:bodyPr/>
        <a:lstStyle/>
        <a:p>
          <a:endParaRPr lang="hr-HR"/>
        </a:p>
      </dgm:t>
    </dgm:pt>
    <dgm:pt modelId="{32DFA9D7-F640-4348-A359-2209870BD5D7}" type="sibTrans" cxnId="{F1D23EA3-F1CE-4884-A21F-4DAC5CB9C396}">
      <dgm:prSet/>
      <dgm:spPr/>
      <dgm:t>
        <a:bodyPr/>
        <a:lstStyle/>
        <a:p>
          <a:endParaRPr lang="hr-HR"/>
        </a:p>
      </dgm:t>
    </dgm:pt>
    <dgm:pt modelId="{46269612-671C-4F67-9903-6D95817FE947}">
      <dgm:prSet phldrT="[Tekst]"/>
      <dgm:spPr/>
      <dgm:t>
        <a:bodyPr/>
        <a:lstStyle/>
        <a:p>
          <a:r>
            <a:rPr lang="hr-HR" dirty="0" smtClean="0"/>
            <a:t>Na putu do škole</a:t>
          </a:r>
          <a:endParaRPr lang="hr-HR" dirty="0"/>
        </a:p>
      </dgm:t>
    </dgm:pt>
    <dgm:pt modelId="{6D77173C-C2D5-4D5F-82AA-870D02D3A9F7}" type="parTrans" cxnId="{26491AD2-64D7-475F-86D6-06E2191BB148}">
      <dgm:prSet/>
      <dgm:spPr/>
      <dgm:t>
        <a:bodyPr/>
        <a:lstStyle/>
        <a:p>
          <a:endParaRPr lang="hr-HR"/>
        </a:p>
      </dgm:t>
    </dgm:pt>
    <dgm:pt modelId="{CC77DDBB-DC4B-4738-B75A-80B924185A3C}" type="sibTrans" cxnId="{26491AD2-64D7-475F-86D6-06E2191BB148}">
      <dgm:prSet/>
      <dgm:spPr/>
      <dgm:t>
        <a:bodyPr/>
        <a:lstStyle/>
        <a:p>
          <a:endParaRPr lang="hr-HR"/>
        </a:p>
      </dgm:t>
    </dgm:pt>
    <dgm:pt modelId="{B357693B-9925-466C-BA45-868FF30F152D}">
      <dgm:prSet phldrT="[Tekst]"/>
      <dgm:spPr/>
      <dgm:t>
        <a:bodyPr/>
        <a:lstStyle/>
        <a:p>
          <a:r>
            <a:rPr lang="hr-HR" dirty="0" smtClean="0"/>
            <a:t>Doručak</a:t>
          </a:r>
          <a:endParaRPr lang="hr-HR" dirty="0"/>
        </a:p>
      </dgm:t>
    </dgm:pt>
    <dgm:pt modelId="{67F7F477-53D6-41FF-A4DA-44EE83B2FF91}" type="parTrans" cxnId="{9275AE36-7F75-464A-BD11-CB538BDD05BD}">
      <dgm:prSet/>
      <dgm:spPr/>
      <dgm:t>
        <a:bodyPr/>
        <a:lstStyle/>
        <a:p>
          <a:endParaRPr lang="hr-HR"/>
        </a:p>
      </dgm:t>
    </dgm:pt>
    <dgm:pt modelId="{36AACD24-4767-4084-85AF-882D7C933925}" type="sibTrans" cxnId="{9275AE36-7F75-464A-BD11-CB538BDD05BD}">
      <dgm:prSet/>
      <dgm:spPr/>
      <dgm:t>
        <a:bodyPr/>
        <a:lstStyle/>
        <a:p>
          <a:endParaRPr lang="hr-HR"/>
        </a:p>
      </dgm:t>
    </dgm:pt>
    <dgm:pt modelId="{C6F89BB6-B0EA-4B74-A021-BA92FCEE0FB1}">
      <dgm:prSet/>
      <dgm:spPr/>
      <dgm:t>
        <a:bodyPr/>
        <a:lstStyle/>
        <a:p>
          <a:r>
            <a:rPr lang="hr-HR" dirty="0" smtClean="0"/>
            <a:t>Večer prije</a:t>
          </a:r>
          <a:endParaRPr lang="hr-HR" dirty="0"/>
        </a:p>
      </dgm:t>
    </dgm:pt>
    <dgm:pt modelId="{CBF32BDD-5E07-4B15-BF1D-2192E465398E}" type="parTrans" cxnId="{265A6410-D464-467C-86C8-2CAD1E2AEF4A}">
      <dgm:prSet/>
      <dgm:spPr/>
      <dgm:t>
        <a:bodyPr/>
        <a:lstStyle/>
        <a:p>
          <a:endParaRPr lang="hr-HR"/>
        </a:p>
      </dgm:t>
    </dgm:pt>
    <dgm:pt modelId="{8B4C5395-2C58-4C9E-AB26-D3E28144506C}" type="sibTrans" cxnId="{265A6410-D464-467C-86C8-2CAD1E2AEF4A}">
      <dgm:prSet/>
      <dgm:spPr/>
      <dgm:t>
        <a:bodyPr/>
        <a:lstStyle/>
        <a:p>
          <a:endParaRPr lang="hr-HR"/>
        </a:p>
      </dgm:t>
    </dgm:pt>
    <dgm:pt modelId="{75FDED1C-4AB3-451A-9368-41BE082F647E}" type="pres">
      <dgm:prSet presAssocID="{FAC6ADB9-E901-470F-86C1-2365B7A33A2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7AEE9DB-2A09-4A13-853D-A80C67C298DE}" type="pres">
      <dgm:prSet presAssocID="{FB2524D6-B2FB-4503-8AE3-5608383C4685}" presName="centerShape" presStyleLbl="node0" presStyleIdx="0" presStyleCnt="1" custScaleX="37189" custScaleY="15101"/>
      <dgm:spPr/>
      <dgm:t>
        <a:bodyPr/>
        <a:lstStyle/>
        <a:p>
          <a:endParaRPr lang="hr-HR"/>
        </a:p>
      </dgm:t>
    </dgm:pt>
    <dgm:pt modelId="{87E9E5BC-1973-44AA-A5CB-6A27344A9C08}" type="pres">
      <dgm:prSet presAssocID="{91C072A5-8D0C-4E3E-84D6-0515D400B1F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30F7544-BFA7-48C9-821B-0BB8719104A8}" type="pres">
      <dgm:prSet presAssocID="{91C072A5-8D0C-4E3E-84D6-0515D400B1F3}" presName="dummy" presStyleCnt="0"/>
      <dgm:spPr/>
    </dgm:pt>
    <dgm:pt modelId="{7CF08ACC-855F-44D6-9A38-82447A1804AD}" type="pres">
      <dgm:prSet presAssocID="{33E29F74-FCCF-4084-9648-CA81820CEE39}" presName="sibTrans" presStyleLbl="sibTrans2D1" presStyleIdx="0" presStyleCnt="5"/>
      <dgm:spPr/>
      <dgm:t>
        <a:bodyPr/>
        <a:lstStyle/>
        <a:p>
          <a:endParaRPr lang="hr-HR"/>
        </a:p>
      </dgm:t>
    </dgm:pt>
    <dgm:pt modelId="{4BC46577-BDF8-4AF7-9177-2D875C4DB2F1}" type="pres">
      <dgm:prSet presAssocID="{C6F89BB6-B0EA-4B74-A021-BA92FCEE0FB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4FCF74B-9C4B-41B9-B72C-6C9BCA8B2536}" type="pres">
      <dgm:prSet presAssocID="{C6F89BB6-B0EA-4B74-A021-BA92FCEE0FB1}" presName="dummy" presStyleCnt="0"/>
      <dgm:spPr/>
    </dgm:pt>
    <dgm:pt modelId="{836890F0-8072-4F36-A569-6946132648EF}" type="pres">
      <dgm:prSet presAssocID="{8B4C5395-2C58-4C9E-AB26-D3E28144506C}" presName="sibTrans" presStyleLbl="sibTrans2D1" presStyleIdx="1" presStyleCnt="5"/>
      <dgm:spPr/>
      <dgm:t>
        <a:bodyPr/>
        <a:lstStyle/>
        <a:p>
          <a:endParaRPr lang="hr-HR"/>
        </a:p>
      </dgm:t>
    </dgm:pt>
    <dgm:pt modelId="{86566CE7-5D22-4363-BFFA-E0315E9A8964}" type="pres">
      <dgm:prSet presAssocID="{335CA11F-8F0A-4701-A657-F25217A2EB5C}" presName="node" presStyleLbl="node1" presStyleIdx="2" presStyleCnt="5" custScaleX="141057" custScaleY="10403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40A2FBB-EB63-4FCE-B93F-8A58BC6AB2E4}" type="pres">
      <dgm:prSet presAssocID="{335CA11F-8F0A-4701-A657-F25217A2EB5C}" presName="dummy" presStyleCnt="0"/>
      <dgm:spPr/>
    </dgm:pt>
    <dgm:pt modelId="{439A1C08-92B0-45D7-90BB-14085DD2CD0C}" type="pres">
      <dgm:prSet presAssocID="{32DFA9D7-F640-4348-A359-2209870BD5D7}" presName="sibTrans" presStyleLbl="sibTrans2D1" presStyleIdx="2" presStyleCnt="5"/>
      <dgm:spPr/>
      <dgm:t>
        <a:bodyPr/>
        <a:lstStyle/>
        <a:p>
          <a:endParaRPr lang="hr-HR"/>
        </a:p>
      </dgm:t>
    </dgm:pt>
    <dgm:pt modelId="{F3A0A871-080C-4695-8DED-99A3E512573B}" type="pres">
      <dgm:prSet presAssocID="{46269612-671C-4F67-9903-6D95817FE94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DAEA4B8-8824-40D4-961D-838DF6CEA68D}" type="pres">
      <dgm:prSet presAssocID="{46269612-671C-4F67-9903-6D95817FE947}" presName="dummy" presStyleCnt="0"/>
      <dgm:spPr/>
    </dgm:pt>
    <dgm:pt modelId="{DEE92674-E780-44E1-845C-C3D57232CAB6}" type="pres">
      <dgm:prSet presAssocID="{CC77DDBB-DC4B-4738-B75A-80B924185A3C}" presName="sibTrans" presStyleLbl="sibTrans2D1" presStyleIdx="3" presStyleCnt="5"/>
      <dgm:spPr/>
      <dgm:t>
        <a:bodyPr/>
        <a:lstStyle/>
        <a:p>
          <a:endParaRPr lang="hr-HR"/>
        </a:p>
      </dgm:t>
    </dgm:pt>
    <dgm:pt modelId="{5358C4EA-4ED1-41CB-B3A4-51F769C919DB}" type="pres">
      <dgm:prSet presAssocID="{B357693B-9925-466C-BA45-868FF30F152D}" presName="node" presStyleLbl="node1" presStyleIdx="4" presStyleCnt="5" custScaleX="165493" custScaleY="100195" custRadScaleRad="129743" custRadScaleInc="-93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DEBCBEC-F142-43B8-8584-F9BAE62D9B16}" type="pres">
      <dgm:prSet presAssocID="{B357693B-9925-466C-BA45-868FF30F152D}" presName="dummy" presStyleCnt="0"/>
      <dgm:spPr/>
    </dgm:pt>
    <dgm:pt modelId="{3F85BAC9-D002-4EB5-A49F-00E9CA39C512}" type="pres">
      <dgm:prSet presAssocID="{36AACD24-4767-4084-85AF-882D7C933925}" presName="sibTrans" presStyleLbl="sibTrans2D1" presStyleIdx="4" presStyleCnt="5"/>
      <dgm:spPr/>
      <dgm:t>
        <a:bodyPr/>
        <a:lstStyle/>
        <a:p>
          <a:endParaRPr lang="hr-HR"/>
        </a:p>
      </dgm:t>
    </dgm:pt>
  </dgm:ptLst>
  <dgm:cxnLst>
    <dgm:cxn modelId="{265A6410-D464-467C-86C8-2CAD1E2AEF4A}" srcId="{FB2524D6-B2FB-4503-8AE3-5608383C4685}" destId="{C6F89BB6-B0EA-4B74-A021-BA92FCEE0FB1}" srcOrd="1" destOrd="0" parTransId="{CBF32BDD-5E07-4B15-BF1D-2192E465398E}" sibTransId="{8B4C5395-2C58-4C9E-AB26-D3E28144506C}"/>
    <dgm:cxn modelId="{5F0739F7-DEFE-4426-8F50-AC5EAC89F059}" type="presOf" srcId="{CC77DDBB-DC4B-4738-B75A-80B924185A3C}" destId="{DEE92674-E780-44E1-845C-C3D57232CAB6}" srcOrd="0" destOrd="0" presId="urn:microsoft.com/office/officeart/2005/8/layout/radial6"/>
    <dgm:cxn modelId="{420AD009-2749-41B1-9F20-ACADD6F09688}" type="presOf" srcId="{32DFA9D7-F640-4348-A359-2209870BD5D7}" destId="{439A1C08-92B0-45D7-90BB-14085DD2CD0C}" srcOrd="0" destOrd="0" presId="urn:microsoft.com/office/officeart/2005/8/layout/radial6"/>
    <dgm:cxn modelId="{A26664F0-9D67-407A-9902-ADD44CFDFBDB}" type="presOf" srcId="{FB2524D6-B2FB-4503-8AE3-5608383C4685}" destId="{B7AEE9DB-2A09-4A13-853D-A80C67C298DE}" srcOrd="0" destOrd="0" presId="urn:microsoft.com/office/officeart/2005/8/layout/radial6"/>
    <dgm:cxn modelId="{CF351423-2814-4C92-86C5-FD146820F895}" type="presOf" srcId="{FAC6ADB9-E901-470F-86C1-2365B7A33A2C}" destId="{75FDED1C-4AB3-451A-9368-41BE082F647E}" srcOrd="0" destOrd="0" presId="urn:microsoft.com/office/officeart/2005/8/layout/radial6"/>
    <dgm:cxn modelId="{47FE511C-60EC-4171-A2FD-5FF753B39305}" srcId="{FB2524D6-B2FB-4503-8AE3-5608383C4685}" destId="{91C072A5-8D0C-4E3E-84D6-0515D400B1F3}" srcOrd="0" destOrd="0" parTransId="{1E338DD5-4E7D-4067-A8CB-A54D9654A46D}" sibTransId="{33E29F74-FCCF-4084-9648-CA81820CEE39}"/>
    <dgm:cxn modelId="{8FE68EDE-5E7C-470C-87D6-417D402FA0B2}" type="presOf" srcId="{36AACD24-4767-4084-85AF-882D7C933925}" destId="{3F85BAC9-D002-4EB5-A49F-00E9CA39C512}" srcOrd="0" destOrd="0" presId="urn:microsoft.com/office/officeart/2005/8/layout/radial6"/>
    <dgm:cxn modelId="{7C1F5698-4523-4B92-8E7C-B3F89CD26C09}" type="presOf" srcId="{C6F89BB6-B0EA-4B74-A021-BA92FCEE0FB1}" destId="{4BC46577-BDF8-4AF7-9177-2D875C4DB2F1}" srcOrd="0" destOrd="0" presId="urn:microsoft.com/office/officeart/2005/8/layout/radial6"/>
    <dgm:cxn modelId="{26491AD2-64D7-475F-86D6-06E2191BB148}" srcId="{FB2524D6-B2FB-4503-8AE3-5608383C4685}" destId="{46269612-671C-4F67-9903-6D95817FE947}" srcOrd="3" destOrd="0" parTransId="{6D77173C-C2D5-4D5F-82AA-870D02D3A9F7}" sibTransId="{CC77DDBB-DC4B-4738-B75A-80B924185A3C}"/>
    <dgm:cxn modelId="{F1D23EA3-F1CE-4884-A21F-4DAC5CB9C396}" srcId="{FB2524D6-B2FB-4503-8AE3-5608383C4685}" destId="{335CA11F-8F0A-4701-A657-F25217A2EB5C}" srcOrd="2" destOrd="0" parTransId="{86EC5264-1418-4971-B53A-9D3A91358BAB}" sibTransId="{32DFA9D7-F640-4348-A359-2209870BD5D7}"/>
    <dgm:cxn modelId="{743250B8-2881-44D6-989E-522B04F8E474}" type="presOf" srcId="{91C072A5-8D0C-4E3E-84D6-0515D400B1F3}" destId="{87E9E5BC-1973-44AA-A5CB-6A27344A9C08}" srcOrd="0" destOrd="0" presId="urn:microsoft.com/office/officeart/2005/8/layout/radial6"/>
    <dgm:cxn modelId="{1200A9D1-29C0-4DD7-A3B4-A72F322AD2DF}" type="presOf" srcId="{46269612-671C-4F67-9903-6D95817FE947}" destId="{F3A0A871-080C-4695-8DED-99A3E512573B}" srcOrd="0" destOrd="0" presId="urn:microsoft.com/office/officeart/2005/8/layout/radial6"/>
    <dgm:cxn modelId="{EA7D7834-6627-4B2E-A0C2-C42A2ED009F6}" type="presOf" srcId="{33E29F74-FCCF-4084-9648-CA81820CEE39}" destId="{7CF08ACC-855F-44D6-9A38-82447A1804AD}" srcOrd="0" destOrd="0" presId="urn:microsoft.com/office/officeart/2005/8/layout/radial6"/>
    <dgm:cxn modelId="{13387395-577E-4D9E-8C16-E23360A19911}" type="presOf" srcId="{335CA11F-8F0A-4701-A657-F25217A2EB5C}" destId="{86566CE7-5D22-4363-BFFA-E0315E9A8964}" srcOrd="0" destOrd="0" presId="urn:microsoft.com/office/officeart/2005/8/layout/radial6"/>
    <dgm:cxn modelId="{769D15B2-4500-4740-BC57-029F169A50C1}" type="presOf" srcId="{8B4C5395-2C58-4C9E-AB26-D3E28144506C}" destId="{836890F0-8072-4F36-A569-6946132648EF}" srcOrd="0" destOrd="0" presId="urn:microsoft.com/office/officeart/2005/8/layout/radial6"/>
    <dgm:cxn modelId="{9275AE36-7F75-464A-BD11-CB538BDD05BD}" srcId="{FB2524D6-B2FB-4503-8AE3-5608383C4685}" destId="{B357693B-9925-466C-BA45-868FF30F152D}" srcOrd="4" destOrd="0" parTransId="{67F7F477-53D6-41FF-A4DA-44EE83B2FF91}" sibTransId="{36AACD24-4767-4084-85AF-882D7C933925}"/>
    <dgm:cxn modelId="{1A52C68F-B618-49E5-9109-467460C5C460}" srcId="{FAC6ADB9-E901-470F-86C1-2365B7A33A2C}" destId="{FB2524D6-B2FB-4503-8AE3-5608383C4685}" srcOrd="0" destOrd="0" parTransId="{C192AE23-C890-487B-932F-6F08E324D171}" sibTransId="{954F0781-5D71-4778-9790-7FDE18969A14}"/>
    <dgm:cxn modelId="{DE34DD75-38F7-40B8-808D-352891DCF1B1}" type="presOf" srcId="{B357693B-9925-466C-BA45-868FF30F152D}" destId="{5358C4EA-4ED1-41CB-B3A4-51F769C919DB}" srcOrd="0" destOrd="0" presId="urn:microsoft.com/office/officeart/2005/8/layout/radial6"/>
    <dgm:cxn modelId="{C2D37C71-7820-47AD-B43A-7A6FB1652BA6}" type="presParOf" srcId="{75FDED1C-4AB3-451A-9368-41BE082F647E}" destId="{B7AEE9DB-2A09-4A13-853D-A80C67C298DE}" srcOrd="0" destOrd="0" presId="urn:microsoft.com/office/officeart/2005/8/layout/radial6"/>
    <dgm:cxn modelId="{21CB7899-E2D2-4658-8DA5-270841CF6DE0}" type="presParOf" srcId="{75FDED1C-4AB3-451A-9368-41BE082F647E}" destId="{87E9E5BC-1973-44AA-A5CB-6A27344A9C08}" srcOrd="1" destOrd="0" presId="urn:microsoft.com/office/officeart/2005/8/layout/radial6"/>
    <dgm:cxn modelId="{DBE547A1-F7FB-40F8-BC45-4A92FD83CDAE}" type="presParOf" srcId="{75FDED1C-4AB3-451A-9368-41BE082F647E}" destId="{C30F7544-BFA7-48C9-821B-0BB8719104A8}" srcOrd="2" destOrd="0" presId="urn:microsoft.com/office/officeart/2005/8/layout/radial6"/>
    <dgm:cxn modelId="{91896801-FF8B-4882-9DC8-6722075BB0A5}" type="presParOf" srcId="{75FDED1C-4AB3-451A-9368-41BE082F647E}" destId="{7CF08ACC-855F-44D6-9A38-82447A1804AD}" srcOrd="3" destOrd="0" presId="urn:microsoft.com/office/officeart/2005/8/layout/radial6"/>
    <dgm:cxn modelId="{170104C5-81AC-45A7-B2D3-019D33DAB9AB}" type="presParOf" srcId="{75FDED1C-4AB3-451A-9368-41BE082F647E}" destId="{4BC46577-BDF8-4AF7-9177-2D875C4DB2F1}" srcOrd="4" destOrd="0" presId="urn:microsoft.com/office/officeart/2005/8/layout/radial6"/>
    <dgm:cxn modelId="{A5A8BC5A-51F8-4AE2-B241-50C7EADA56D9}" type="presParOf" srcId="{75FDED1C-4AB3-451A-9368-41BE082F647E}" destId="{E4FCF74B-9C4B-41B9-B72C-6C9BCA8B2536}" srcOrd="5" destOrd="0" presId="urn:microsoft.com/office/officeart/2005/8/layout/radial6"/>
    <dgm:cxn modelId="{22BC7CAD-49DC-4231-8512-29BB4F2D22D9}" type="presParOf" srcId="{75FDED1C-4AB3-451A-9368-41BE082F647E}" destId="{836890F0-8072-4F36-A569-6946132648EF}" srcOrd="6" destOrd="0" presId="urn:microsoft.com/office/officeart/2005/8/layout/radial6"/>
    <dgm:cxn modelId="{ECCC4AFE-AD48-4A12-B2CF-7CD0B21C9F76}" type="presParOf" srcId="{75FDED1C-4AB3-451A-9368-41BE082F647E}" destId="{86566CE7-5D22-4363-BFFA-E0315E9A8964}" srcOrd="7" destOrd="0" presId="urn:microsoft.com/office/officeart/2005/8/layout/radial6"/>
    <dgm:cxn modelId="{258D3156-58CA-4341-AB46-378639F43B1D}" type="presParOf" srcId="{75FDED1C-4AB3-451A-9368-41BE082F647E}" destId="{340A2FBB-EB63-4FCE-B93F-8A58BC6AB2E4}" srcOrd="8" destOrd="0" presId="urn:microsoft.com/office/officeart/2005/8/layout/radial6"/>
    <dgm:cxn modelId="{48140367-FBE4-43B4-9968-9B62B2714C14}" type="presParOf" srcId="{75FDED1C-4AB3-451A-9368-41BE082F647E}" destId="{439A1C08-92B0-45D7-90BB-14085DD2CD0C}" srcOrd="9" destOrd="0" presId="urn:microsoft.com/office/officeart/2005/8/layout/radial6"/>
    <dgm:cxn modelId="{3EF0A173-3D84-42DE-B123-10A4D45D7B61}" type="presParOf" srcId="{75FDED1C-4AB3-451A-9368-41BE082F647E}" destId="{F3A0A871-080C-4695-8DED-99A3E512573B}" srcOrd="10" destOrd="0" presId="urn:microsoft.com/office/officeart/2005/8/layout/radial6"/>
    <dgm:cxn modelId="{CB98A395-59B0-41B4-9F9D-4814891810EE}" type="presParOf" srcId="{75FDED1C-4AB3-451A-9368-41BE082F647E}" destId="{7DAEA4B8-8824-40D4-961D-838DF6CEA68D}" srcOrd="11" destOrd="0" presId="urn:microsoft.com/office/officeart/2005/8/layout/radial6"/>
    <dgm:cxn modelId="{C412DFE1-D6C4-4FD5-9E04-6742960099D4}" type="presParOf" srcId="{75FDED1C-4AB3-451A-9368-41BE082F647E}" destId="{DEE92674-E780-44E1-845C-C3D57232CAB6}" srcOrd="12" destOrd="0" presId="urn:microsoft.com/office/officeart/2005/8/layout/radial6"/>
    <dgm:cxn modelId="{A091A967-A481-450D-869D-F13A23CC7EEB}" type="presParOf" srcId="{75FDED1C-4AB3-451A-9368-41BE082F647E}" destId="{5358C4EA-4ED1-41CB-B3A4-51F769C919DB}" srcOrd="13" destOrd="0" presId="urn:microsoft.com/office/officeart/2005/8/layout/radial6"/>
    <dgm:cxn modelId="{BA5964DE-A70E-4640-81F9-E6FAB0BDE37D}" type="presParOf" srcId="{75FDED1C-4AB3-451A-9368-41BE082F647E}" destId="{EDEBCBEC-F142-43B8-8584-F9BAE62D9B16}" srcOrd="14" destOrd="0" presId="urn:microsoft.com/office/officeart/2005/8/layout/radial6"/>
    <dgm:cxn modelId="{DA232418-A074-4909-902D-E41B8865C9BF}" type="presParOf" srcId="{75FDED1C-4AB3-451A-9368-41BE082F647E}" destId="{3F85BAC9-D002-4EB5-A49F-00E9CA39C512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5BAC9-D002-4EB5-A49F-00E9CA39C512}">
      <dsp:nvSpPr>
        <dsp:cNvPr id="0" name=""/>
        <dsp:cNvSpPr/>
      </dsp:nvSpPr>
      <dsp:spPr>
        <a:xfrm>
          <a:off x="1141775" y="549860"/>
          <a:ext cx="4306022" cy="4306022"/>
        </a:xfrm>
        <a:prstGeom prst="blockArc">
          <a:avLst>
            <a:gd name="adj1" fmla="val 12030715"/>
            <a:gd name="adj2" fmla="val 17243435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92674-E780-44E1-845C-C3D57232CAB6}">
      <dsp:nvSpPr>
        <dsp:cNvPr id="0" name=""/>
        <dsp:cNvSpPr/>
      </dsp:nvSpPr>
      <dsp:spPr>
        <a:xfrm>
          <a:off x="1204329" y="353966"/>
          <a:ext cx="4306022" cy="4306022"/>
        </a:xfrm>
        <a:prstGeom prst="blockArc">
          <a:avLst>
            <a:gd name="adj1" fmla="val 6514861"/>
            <a:gd name="adj2" fmla="val 11694438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A1C08-92B0-45D7-90BB-14085DD2CD0C}">
      <dsp:nvSpPr>
        <dsp:cNvPr id="0" name=""/>
        <dsp:cNvSpPr/>
      </dsp:nvSpPr>
      <dsp:spPr>
        <a:xfrm>
          <a:off x="1770350" y="645993"/>
          <a:ext cx="4306022" cy="4306022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890F0-8072-4F36-A569-6946132648EF}">
      <dsp:nvSpPr>
        <dsp:cNvPr id="0" name=""/>
        <dsp:cNvSpPr/>
      </dsp:nvSpPr>
      <dsp:spPr>
        <a:xfrm>
          <a:off x="1770350" y="645993"/>
          <a:ext cx="4306022" cy="4306022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08ACC-855F-44D6-9A38-82447A1804AD}">
      <dsp:nvSpPr>
        <dsp:cNvPr id="0" name=""/>
        <dsp:cNvSpPr/>
      </dsp:nvSpPr>
      <dsp:spPr>
        <a:xfrm>
          <a:off x="1770350" y="645993"/>
          <a:ext cx="4306022" cy="4306022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EE9DB-2A09-4A13-853D-A80C67C298DE}">
      <dsp:nvSpPr>
        <dsp:cNvPr id="0" name=""/>
        <dsp:cNvSpPr/>
      </dsp:nvSpPr>
      <dsp:spPr>
        <a:xfrm>
          <a:off x="3554879" y="2649378"/>
          <a:ext cx="736964" cy="2992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900" kern="1200" dirty="0"/>
        </a:p>
      </dsp:txBody>
      <dsp:txXfrm>
        <a:off x="3662805" y="2693202"/>
        <a:ext cx="521112" cy="211604"/>
      </dsp:txXfrm>
    </dsp:sp>
    <dsp:sp modelId="{87E9E5BC-1973-44AA-A5CB-6A27344A9C08}">
      <dsp:nvSpPr>
        <dsp:cNvPr id="0" name=""/>
        <dsp:cNvSpPr/>
      </dsp:nvSpPr>
      <dsp:spPr>
        <a:xfrm>
          <a:off x="3229775" y="2345"/>
          <a:ext cx="1387171" cy="13871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Prije škole</a:t>
          </a:r>
          <a:endParaRPr lang="hr-HR" sz="1700" kern="1200" dirty="0"/>
        </a:p>
      </dsp:txBody>
      <dsp:txXfrm>
        <a:off x="3432921" y="205491"/>
        <a:ext cx="980879" cy="980879"/>
      </dsp:txXfrm>
    </dsp:sp>
    <dsp:sp modelId="{4BC46577-BDF8-4AF7-9177-2D875C4DB2F1}">
      <dsp:nvSpPr>
        <dsp:cNvPr id="0" name=""/>
        <dsp:cNvSpPr/>
      </dsp:nvSpPr>
      <dsp:spPr>
        <a:xfrm>
          <a:off x="5229917" y="1455533"/>
          <a:ext cx="1387171" cy="13871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Večer prije</a:t>
          </a:r>
          <a:endParaRPr lang="hr-HR" sz="1700" kern="1200" dirty="0"/>
        </a:p>
      </dsp:txBody>
      <dsp:txXfrm>
        <a:off x="5433063" y="1658679"/>
        <a:ext cx="980879" cy="980879"/>
      </dsp:txXfrm>
    </dsp:sp>
    <dsp:sp modelId="{86566CE7-5D22-4363-BFFA-E0315E9A8964}">
      <dsp:nvSpPr>
        <dsp:cNvPr id="0" name=""/>
        <dsp:cNvSpPr/>
      </dsp:nvSpPr>
      <dsp:spPr>
        <a:xfrm>
          <a:off x="4181165" y="3778888"/>
          <a:ext cx="1956702" cy="14430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U školi</a:t>
          </a:r>
          <a:endParaRPr lang="hr-HR" sz="1700" kern="1200" dirty="0"/>
        </a:p>
      </dsp:txBody>
      <dsp:txXfrm>
        <a:off x="4467717" y="3990221"/>
        <a:ext cx="1383598" cy="1020408"/>
      </dsp:txXfrm>
    </dsp:sp>
    <dsp:sp modelId="{F3A0A871-080C-4695-8DED-99A3E512573B}">
      <dsp:nvSpPr>
        <dsp:cNvPr id="0" name=""/>
        <dsp:cNvSpPr/>
      </dsp:nvSpPr>
      <dsp:spPr>
        <a:xfrm>
          <a:off x="1993620" y="3806840"/>
          <a:ext cx="1387171" cy="13871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Na putu do škole</a:t>
          </a:r>
          <a:endParaRPr lang="hr-HR" sz="1700" kern="1200" dirty="0"/>
        </a:p>
      </dsp:txBody>
      <dsp:txXfrm>
        <a:off x="2196766" y="4009986"/>
        <a:ext cx="980879" cy="980879"/>
      </dsp:txXfrm>
    </dsp:sp>
    <dsp:sp modelId="{5358C4EA-4ED1-41CB-B3A4-51F769C919DB}">
      <dsp:nvSpPr>
        <dsp:cNvPr id="0" name=""/>
        <dsp:cNvSpPr/>
      </dsp:nvSpPr>
      <dsp:spPr>
        <a:xfrm>
          <a:off x="177213" y="1271011"/>
          <a:ext cx="2295671" cy="13898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Doručak</a:t>
          </a:r>
          <a:endParaRPr lang="hr-HR" sz="1700" kern="1200" dirty="0"/>
        </a:p>
      </dsp:txBody>
      <dsp:txXfrm>
        <a:off x="513406" y="1474554"/>
        <a:ext cx="1623285" cy="982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12/12/2021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12/12/2021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r-HR" smtClean="0"/>
              <a:t>Uredite stil naslova matrice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12/12/2021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hr-HR" smtClean="0"/>
              <a:t>Uredite stil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12/12/2021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12/12/2021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rDJFEfHeGo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10" Type="http://schemas.openxmlformats.org/officeDocument/2006/relationships/image" Target="../media/image50.png"/><Relationship Id="rId4" Type="http://schemas.openxmlformats.org/officeDocument/2006/relationships/image" Target="../media/image44.jpg"/><Relationship Id="rId9" Type="http://schemas.openxmlformats.org/officeDocument/2006/relationships/image" Target="../media/image4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ZAŠTITA  POTROŠAČA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Sandra Matković, </a:t>
            </a:r>
            <a:r>
              <a:rPr lang="hr-HR" dirty="0" err="1" smtClean="0"/>
              <a:t>dipl.oec</a:t>
            </a:r>
            <a:r>
              <a:rPr lang="hr-H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Potrošač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- osoba koja troši proizvode, usluge ili prirodu za vlastitu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korist i zadovoljstvo</a:t>
            </a:r>
          </a:p>
          <a:p>
            <a:pPr marL="0" indent="0">
              <a:buNone/>
            </a:pPr>
            <a:endParaRPr lang="hr-H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osobe različitih karakteristika</a:t>
            </a:r>
          </a:p>
        </p:txBody>
      </p:sp>
    </p:spTree>
    <p:extLst>
      <p:ext uri="{BB962C8B-B14F-4D97-AF65-F5344CB8AC3E}">
        <p14:creationId xmlns:p14="http://schemas.microsoft.com/office/powerpoint/2010/main" val="8265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Ponašanje potrošača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597" y="2396793"/>
            <a:ext cx="5018870" cy="35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 što sam sve potrošio/la danas?</a:t>
            </a:r>
            <a:endParaRPr lang="hr-HR" dirty="0"/>
          </a:p>
        </p:txBody>
      </p:sp>
      <p:graphicFrame>
        <p:nvGraphicFramePr>
          <p:cNvPr id="8" name="Dijagram 7"/>
          <p:cNvGraphicFramePr/>
          <p:nvPr>
            <p:extLst>
              <p:ext uri="{D42A27DB-BD31-4B8C-83A1-F6EECF244321}">
                <p14:modId xmlns:p14="http://schemas.microsoft.com/office/powerpoint/2010/main" val="4274159468"/>
              </p:ext>
            </p:extLst>
          </p:nvPr>
        </p:nvGraphicFramePr>
        <p:xfrm>
          <a:off x="2137893" y="1524000"/>
          <a:ext cx="7392473" cy="5232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Rezervirano mjesto sadržaja 9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29" y="2820471"/>
            <a:ext cx="2543041" cy="2543041"/>
          </a:xfrm>
        </p:spPr>
      </p:pic>
    </p:spTree>
    <p:extLst>
      <p:ext uri="{BB962C8B-B14F-4D97-AF65-F5344CB8AC3E}">
        <p14:creationId xmlns:p14="http://schemas.microsoft.com/office/powerpoint/2010/main" val="214377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88642" y="862885"/>
            <a:ext cx="10234972" cy="5118815"/>
          </a:xfrm>
        </p:spPr>
        <p:txBody>
          <a:bodyPr/>
          <a:lstStyle/>
          <a:p>
            <a:r>
              <a:rPr lang="hr-HR" dirty="0" smtClean="0"/>
              <a:t>Da li je potrošnja problematična?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8" y="542103"/>
            <a:ext cx="3591663" cy="246512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802" y="562949"/>
            <a:ext cx="3755828" cy="203184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441" y="298176"/>
            <a:ext cx="2922958" cy="218939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80" y="4288665"/>
            <a:ext cx="3430475" cy="190328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943" y="2864482"/>
            <a:ext cx="3429165" cy="192675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133" y="2404050"/>
            <a:ext cx="3624455" cy="203648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727" y="4135955"/>
            <a:ext cx="3693846" cy="24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7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930" y="3703319"/>
            <a:ext cx="4220380" cy="300402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Bacamo hranu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5212" y="1752600"/>
            <a:ext cx="10058402" cy="4558048"/>
          </a:xfrm>
        </p:spPr>
        <p:txBody>
          <a:bodyPr/>
          <a:lstStyle/>
          <a:p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www.youtube.com/watch?v=lrDJFEfHeGo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Zašto se baca hrana?</a:t>
            </a:r>
          </a:p>
          <a:p>
            <a:r>
              <a:rPr lang="hr-HR" dirty="0" smtClean="0"/>
              <a:t>Koliko se hrane baca u vašem kućanstvu?</a:t>
            </a:r>
          </a:p>
          <a:p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0617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1/5    x 3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>
                <a:solidFill>
                  <a:srgbClr val="FF0000"/>
                </a:solidFill>
              </a:rPr>
              <a:t>Konzumerizam</a:t>
            </a:r>
            <a:endParaRPr lang="hr-H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- je stav prema kojem sreća pojedinca ovisi o potrošnji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(posjedovanju materijalnih dobara)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 smtClean="0"/>
              <a:t>U razvijenim zemljama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0362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Danas              128 kg             288 kg               7,8 t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Prije 50 g.         90 kg             166 kg               5,5 t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746" y="2675965"/>
            <a:ext cx="2299846" cy="153044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882" y="2679980"/>
            <a:ext cx="2344458" cy="152642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630" y="2704534"/>
            <a:ext cx="2526274" cy="150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4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64776" y="1788458"/>
            <a:ext cx="10558838" cy="4193241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Velika proizvodnja           velika ponuda          niski troškovi</a:t>
            </a:r>
            <a:endParaRPr lang="hr-HR" dirty="0"/>
          </a:p>
        </p:txBody>
      </p:sp>
      <p:sp>
        <p:nvSpPr>
          <p:cNvPr id="4" name="Strelica udesno 3"/>
          <p:cNvSpPr/>
          <p:nvPr/>
        </p:nvSpPr>
        <p:spPr>
          <a:xfrm>
            <a:off x="4074459" y="2507876"/>
            <a:ext cx="847165" cy="147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Strelica udesno 4"/>
          <p:cNvSpPr/>
          <p:nvPr/>
        </p:nvSpPr>
        <p:spPr>
          <a:xfrm>
            <a:off x="7516906" y="2507876"/>
            <a:ext cx="766482" cy="147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41" y="3242795"/>
            <a:ext cx="4168588" cy="263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1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5212" y="887506"/>
            <a:ext cx="10058402" cy="5094194"/>
          </a:xfrm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Odgovorna potrošnja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- savjestan i odgovoran pristup potrošnji, obraćajući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pozornost na posljedice koje velika potrošnja ima na okoliš,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kulturu ili društvo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316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60" y="2532329"/>
            <a:ext cx="1899677" cy="1899677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738" y="246415"/>
            <a:ext cx="2419350" cy="18954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769" y="499622"/>
            <a:ext cx="2200275" cy="207645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3" y="451037"/>
            <a:ext cx="2847975" cy="160972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596" y="2013136"/>
            <a:ext cx="6190812" cy="342339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222" y="2176908"/>
            <a:ext cx="2938343" cy="193060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39" y="4624107"/>
            <a:ext cx="2428875" cy="188595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408" y="4121363"/>
            <a:ext cx="2630339" cy="2630339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362" y="4875277"/>
            <a:ext cx="242887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3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Zaštita potrošača: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1. razred – Što je potrošnja, a što potrošač?</a:t>
            </a:r>
            <a:endParaRPr dirty="0"/>
          </a:p>
          <a:p>
            <a:pPr marL="0" indent="0">
              <a:buNone/>
            </a:pPr>
            <a:r>
              <a:rPr lang="hr-HR" dirty="0" smtClean="0"/>
              <a:t>2. razred - Upoznajte vlastita potrošačka prava i obveze!</a:t>
            </a:r>
          </a:p>
          <a:p>
            <a:pPr marL="0" indent="0">
              <a:buNone/>
            </a:pPr>
            <a:r>
              <a:rPr lang="hr-HR" dirty="0" smtClean="0"/>
              <a:t>3. razred – Informirano donošenje odluke o kupnji</a:t>
            </a:r>
          </a:p>
          <a:p>
            <a:pPr marL="0" indent="0">
              <a:buNone/>
            </a:pPr>
            <a:r>
              <a:rPr lang="hr-HR" dirty="0" smtClean="0"/>
              <a:t>4. Razred – Što je marketing, a što marka?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573" y="3358403"/>
            <a:ext cx="4123764" cy="309282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1" y="188259"/>
            <a:ext cx="10666414" cy="5793441"/>
          </a:xfrm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Odgovorni potrošači </a:t>
            </a:r>
            <a:r>
              <a:rPr lang="hr-HR" dirty="0" smtClean="0"/>
              <a:t>– umjesto materijalizma, vrijednosti su</a:t>
            </a:r>
          </a:p>
          <a:p>
            <a:pPr marL="0" indent="0">
              <a:buNone/>
            </a:pPr>
            <a:r>
              <a:rPr lang="hr-HR" dirty="0" smtClean="0"/>
              <a:t>   priroda, obrazovanje, kultura (ne nove cipele, najnoviji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model mobitela…)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 smtClean="0">
                <a:solidFill>
                  <a:srgbClr val="FF0000"/>
                </a:solidFill>
              </a:rPr>
              <a:t>Bojkot</a:t>
            </a:r>
            <a:r>
              <a:rPr lang="hr-HR" dirty="0" smtClean="0"/>
              <a:t> – kolektivno odbijanje kupnje i korištenje proizvoda ili usluga nemoralnih i neodgovornih proizvođača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52" y="3429001"/>
            <a:ext cx="5337676" cy="295162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69" y="3350839"/>
            <a:ext cx="6059582" cy="302979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702" y="3564310"/>
            <a:ext cx="5146871" cy="268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7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53" y="1662002"/>
            <a:ext cx="7637930" cy="4331577"/>
          </a:xfrm>
        </p:spPr>
      </p:pic>
    </p:spTree>
    <p:extLst>
      <p:ext uri="{BB962C8B-B14F-4D97-AF65-F5344CB8AC3E}">
        <p14:creationId xmlns:p14="http://schemas.microsoft.com/office/powerpoint/2010/main" val="259570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" name="Rezervirano mjesto slike 8"/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2" r="13052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" name="Rezervirano mjesto slike 9"/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0" b="4690"/>
          <a:stretch>
            <a:fillRect/>
          </a:stretch>
        </p:blipFill>
        <p:spPr/>
      </p:pic>
      <p:sp>
        <p:nvSpPr>
          <p:cNvPr id="8" name="Rezervirano mjesto teksta 7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1" r="242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5704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trebamo, a što želimo?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2352" y="1524000"/>
            <a:ext cx="10343684" cy="5121089"/>
          </a:xfrm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Potreba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- ono što nam je nužno za postojanje i vlastitu dobrobit: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 </a:t>
            </a:r>
            <a:r>
              <a:rPr lang="hr-HR" dirty="0" smtClean="0"/>
              <a:t>  voda i prehrana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 </a:t>
            </a:r>
            <a:r>
              <a:rPr lang="hr-HR" dirty="0" smtClean="0"/>
              <a:t> smještaj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  odjeća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  osobna higijena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  grijanje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dirty="0" smtClean="0"/>
          </a:p>
          <a:p>
            <a:pPr>
              <a:buFont typeface="Wingdings" panose="05000000000000000000" pitchFamily="2" charset="2"/>
              <a:buChar char="ü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9978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Želja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- prohtjev za proizvodom ili uslugom koja za nas ima neku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vrijednost (osjećamo se bolje)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 smtClean="0"/>
              <a:t>Razlikovati potrebe i želje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113" y="4436409"/>
            <a:ext cx="22669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2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0306" y="304800"/>
            <a:ext cx="10693308" cy="5676900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Primjeri!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Dom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Zdravstvena zaštita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Bicikl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Odjeća po posljednjoj modi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Vlastita soba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Čisti zrak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Zaštita od nasilja i zanemarivanja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Vlastita štednja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err="1" smtClean="0"/>
              <a:t>Fast</a:t>
            </a:r>
            <a:r>
              <a:rPr lang="hr-HR" dirty="0" smtClean="0"/>
              <a:t> </a:t>
            </a:r>
            <a:r>
              <a:rPr lang="hr-HR" dirty="0" err="1" smtClean="0"/>
              <a:t>food</a:t>
            </a:r>
            <a:endParaRPr lang="hr-HR" dirty="0" smtClean="0"/>
          </a:p>
          <a:p>
            <a:pPr>
              <a:buFont typeface="Wingdings" panose="05000000000000000000" pitchFamily="2" charset="2"/>
              <a:buChar char="ü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696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075" y="1524000"/>
            <a:ext cx="2352675" cy="19431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76518" y="785611"/>
            <a:ext cx="11278862" cy="5816895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Razviti svijest o onome što nam je zaista </a:t>
            </a:r>
            <a:r>
              <a:rPr lang="hr-HR" dirty="0" smtClean="0">
                <a:solidFill>
                  <a:srgbClr val="FF0000"/>
                </a:solidFill>
              </a:rPr>
              <a:t>potrebno</a:t>
            </a:r>
            <a:r>
              <a:rPr lang="hr-HR" dirty="0" smtClean="0"/>
              <a:t>, a što nam unapređuje kvalitetu života, ali nam nije </a:t>
            </a:r>
            <a:r>
              <a:rPr lang="hr-HR" dirty="0" smtClean="0">
                <a:solidFill>
                  <a:srgbClr val="FF0000"/>
                </a:solidFill>
              </a:rPr>
              <a:t>nužno</a:t>
            </a:r>
          </a:p>
          <a:p>
            <a:endParaRPr lang="hr-H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dirty="0" smtClean="0">
              <a:solidFill>
                <a:srgbClr val="FF0000"/>
              </a:solidFill>
            </a:endParaRPr>
          </a:p>
          <a:p>
            <a:endParaRPr lang="hr-HR" dirty="0">
              <a:solidFill>
                <a:srgbClr val="FF0000"/>
              </a:solidFill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Sastavite popis prošlih, sadašnjih i budućih osobnih želja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God.               Želje             Razlozi koji stoje iza želja </a:t>
            </a:r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smtClean="0">
                <a:solidFill>
                  <a:srgbClr val="FF0000"/>
                </a:solidFill>
              </a:rPr>
              <a:t>   5 </a:t>
            </a:r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smtClean="0">
                <a:solidFill>
                  <a:srgbClr val="FF0000"/>
                </a:solidFill>
              </a:rPr>
              <a:t>  10</a:t>
            </a:r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smtClean="0">
                <a:solidFill>
                  <a:srgbClr val="FF0000"/>
                </a:solidFill>
              </a:rPr>
              <a:t>  15</a:t>
            </a:r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smtClean="0">
                <a:solidFill>
                  <a:srgbClr val="FF0000"/>
                </a:solidFill>
              </a:rPr>
              <a:t>  20</a:t>
            </a:r>
          </a:p>
          <a:p>
            <a:pPr marL="0" indent="0">
              <a:buNone/>
            </a:pP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0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Kraj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sz="3200" dirty="0" smtClean="0"/>
              <a:t>Hvala na pažnji!</a:t>
            </a:r>
            <a:endParaRPr lang="hr-HR" sz="3200" dirty="0"/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1653987"/>
            <a:ext cx="2460813" cy="246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0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02197"/>
          </a:xfrm>
        </p:spPr>
        <p:txBody>
          <a:bodyPr/>
          <a:lstStyle/>
          <a:p>
            <a:r>
              <a:rPr lang="hr-HR" dirty="0" smtClean="0"/>
              <a:t>Što je potrošnja, a što potrošač?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75504" y="1006997"/>
            <a:ext cx="10718156" cy="5197033"/>
          </a:xfrm>
        </p:spPr>
        <p:txBody>
          <a:bodyPr/>
          <a:lstStyle/>
          <a:p>
            <a:r>
              <a:rPr lang="hr-HR" dirty="0" smtClean="0"/>
              <a:t>Primjer!</a:t>
            </a:r>
          </a:p>
          <a:p>
            <a:r>
              <a:rPr lang="hr-HR" dirty="0" smtClean="0"/>
              <a:t>Vaša sestra je učenica 8. razreda i na jesen kreće u srednju školu u drugi grad. </a:t>
            </a:r>
          </a:p>
          <a:p>
            <a:r>
              <a:rPr lang="hr-HR" dirty="0" smtClean="0"/>
              <a:t>Za svoj 14. rođendan je dobila 400 kn. </a:t>
            </a:r>
          </a:p>
          <a:p>
            <a:r>
              <a:rPr lang="hr-HR" dirty="0" smtClean="0"/>
              <a:t>Čekajući početak školske godine odlučuje pogledati što ima novoga u Internet trgovinama, jer duže vrijeme traži sat i u poznatoj Internet trgovini pronalazi upravo takav sat.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Treba li kupiti sat? Zašto?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Koje su njene potrebe? A želje?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Što bi trebala proučiti prije kupovine?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3091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POTROŠNJA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– proces u kojem ljudi troše proizvode i usluge kako bi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zadovoljili svoje potrebe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3169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5894" y="304800"/>
            <a:ext cx="9977720" cy="6211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Rezervirano mjesto slike 1"/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9" r="17469"/>
          <a:stretch>
            <a:fillRect/>
          </a:stretch>
        </p:blipFill>
        <p:spPr>
          <a:xfrm>
            <a:off x="1219529" y="1824285"/>
            <a:ext cx="2715289" cy="2776308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Rezervirano mjesto slike 2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2" r="14612"/>
          <a:stretch>
            <a:fillRect/>
          </a:stretch>
        </p:blipFill>
        <p:spPr/>
      </p:pic>
      <p:sp>
        <p:nvSpPr>
          <p:cNvPr id="13" name="Text Placeholder 12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Rezervirano mjesto slike 3"/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0" r="19640"/>
          <a:stretch>
            <a:fillRect/>
          </a:stretch>
        </p:blipFill>
        <p:spPr/>
      </p:pic>
      <p:sp>
        <p:nvSpPr>
          <p:cNvPr id="14" name="Text Placeholder 13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49" y="4714875"/>
            <a:ext cx="2143125" cy="21431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086" y="4832086"/>
            <a:ext cx="2528861" cy="168590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798" y="4780464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- 1</a:t>
            </a:r>
          </a:p>
        </p:txBody>
      </p:sp>
      <p:pic>
        <p:nvPicPr>
          <p:cNvPr id="2" name="Rezervirano mjesto slike 1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r="7153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Rezervirano mjesto slike 2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0" b="7540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664" y="2512992"/>
            <a:ext cx="1958954" cy="195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Kupnja - posljedice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17" y="1761220"/>
            <a:ext cx="2562225" cy="1781175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54" y="3428999"/>
            <a:ext cx="2466975" cy="18478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421" y="4858774"/>
            <a:ext cx="2657475" cy="172402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3" y="3256012"/>
            <a:ext cx="2609850" cy="175260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263" y="179932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Tko je potrošač?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4" name="Rezervirano mjesto slike 13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5" r="14155"/>
          <a:stretch>
            <a:fillRect/>
          </a:stretch>
        </p:blipFill>
        <p:spPr/>
      </p:pic>
      <p:sp>
        <p:nvSpPr>
          <p:cNvPr id="6" name="Rezervirano mjesto teksta 5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5" name="Rezervirano mjesto slike 14"/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r="19917"/>
          <a:stretch>
            <a:fillRect/>
          </a:stretch>
        </p:blipFill>
        <p:spPr/>
      </p:pic>
      <p:sp>
        <p:nvSpPr>
          <p:cNvPr id="8" name="Rezervirano mjesto teksta 7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3" name="Rezervirano mjesto slike 12"/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3" r="133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320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Predmeti potrošnje</a:t>
            </a:r>
            <a:endParaRPr lang="hr-HR" dirty="0"/>
          </a:p>
        </p:txBody>
      </p:sp>
      <p:pic>
        <p:nvPicPr>
          <p:cNvPr id="9" name="Rezervirano mjesto slike 8"/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2" r="17172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" name="Rezervirano mjesto slike 9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2" r="20652"/>
          <a:stretch>
            <a:fillRect/>
          </a:stretch>
        </p:blipFill>
        <p:spPr/>
      </p:pic>
      <p:sp>
        <p:nvSpPr>
          <p:cNvPr id="6" name="Rezervirano mjesto teksta 5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1" name="Rezervirano mjesto slike 10"/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9" r="17469"/>
          <a:stretch>
            <a:fillRect/>
          </a:stretch>
        </p:blipFill>
        <p:spPr/>
      </p:pic>
      <p:sp>
        <p:nvSpPr>
          <p:cNvPr id="8" name="Rezervirano mjesto teksta 7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9" y="4766430"/>
            <a:ext cx="3590925" cy="127635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14" y="4963995"/>
            <a:ext cx="2705100" cy="1685925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60" y="476643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370</TotalTime>
  <Words>482</Words>
  <Application>Microsoft Office PowerPoint</Application>
  <PresentationFormat>Široki zaslon</PresentationFormat>
  <Paragraphs>104</Paragraphs>
  <Slides>27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31" baseType="lpstr">
      <vt:lpstr>Arial</vt:lpstr>
      <vt:lpstr>Segoe Print</vt:lpstr>
      <vt:lpstr>Wingdings</vt:lpstr>
      <vt:lpstr>Nature Illustration 16x9</vt:lpstr>
      <vt:lpstr>ZAŠTITA  POTROŠAČA</vt:lpstr>
      <vt:lpstr>Zaštita potrošača:</vt:lpstr>
      <vt:lpstr>Što je potrošnja, a što potrošač?</vt:lpstr>
      <vt:lpstr>PowerPoint prezentacija</vt:lpstr>
      <vt:lpstr>PowerPoint prezentacija</vt:lpstr>
      <vt:lpstr>Add a Slide Title - 1</vt:lpstr>
      <vt:lpstr>Kupnja - posljedice</vt:lpstr>
      <vt:lpstr>Tko je potrošač?</vt:lpstr>
      <vt:lpstr>Predmeti potrošnje</vt:lpstr>
      <vt:lpstr>PowerPoint prezentacija</vt:lpstr>
      <vt:lpstr>PowerPoint prezentacija</vt:lpstr>
      <vt:lpstr>Na što sam sve potrošio/la danas?</vt:lpstr>
      <vt:lpstr>PowerPoint prezentacija</vt:lpstr>
      <vt:lpstr>Bacamo hranu</vt:lpstr>
      <vt:lpstr>1/5    x 3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Što trebamo, a što želimo?</vt:lpstr>
      <vt:lpstr>PowerPoint prezentacija</vt:lpstr>
      <vt:lpstr>PowerPoint prezentacija</vt:lpstr>
      <vt:lpstr>PowerPoint prezentacija</vt:lpstr>
      <vt:lpstr>Kraj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Sandra</dc:creator>
  <cp:lastModifiedBy>Korisnik</cp:lastModifiedBy>
  <cp:revision>33</cp:revision>
  <dcterms:created xsi:type="dcterms:W3CDTF">2018-01-24T19:07:09Z</dcterms:created>
  <dcterms:modified xsi:type="dcterms:W3CDTF">2021-12-12T21:28:24Z</dcterms:modified>
</cp:coreProperties>
</file>